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313" r:id="rId2"/>
    <p:sldId id="257" r:id="rId3"/>
    <p:sldId id="258" r:id="rId4"/>
    <p:sldId id="309" r:id="rId5"/>
    <p:sldId id="259" r:id="rId6"/>
    <p:sldId id="310" r:id="rId7"/>
    <p:sldId id="260" r:id="rId8"/>
    <p:sldId id="261" r:id="rId9"/>
    <p:sldId id="262" r:id="rId10"/>
    <p:sldId id="265" r:id="rId11"/>
    <p:sldId id="266" r:id="rId12"/>
    <p:sldId id="267" r:id="rId13"/>
    <p:sldId id="277" r:id="rId14"/>
    <p:sldId id="278" r:id="rId15"/>
    <p:sldId id="269" r:id="rId16"/>
    <p:sldId id="284" r:id="rId17"/>
    <p:sldId id="285" r:id="rId18"/>
    <p:sldId id="286" r:id="rId19"/>
    <p:sldId id="287" r:id="rId20"/>
    <p:sldId id="290" r:id="rId21"/>
    <p:sldId id="291" r:id="rId22"/>
    <p:sldId id="294" r:id="rId23"/>
    <p:sldId id="292" r:id="rId24"/>
    <p:sldId id="295" r:id="rId25"/>
    <p:sldId id="296" r:id="rId26"/>
    <p:sldId id="297" r:id="rId27"/>
    <p:sldId id="311" r:id="rId28"/>
    <p:sldId id="299" r:id="rId29"/>
    <p:sldId id="300" r:id="rId30"/>
    <p:sldId id="271" r:id="rId31"/>
    <p:sldId id="302" r:id="rId32"/>
    <p:sldId id="307" r:id="rId33"/>
    <p:sldId id="270" r:id="rId34"/>
    <p:sldId id="308" r:id="rId35"/>
    <p:sldId id="273" r:id="rId36"/>
    <p:sldId id="274" r:id="rId37"/>
    <p:sldId id="276" r:id="rId38"/>
    <p:sldId id="312" r:id="rId39"/>
  </p:sldIdLst>
  <p:sldSz cx="18288000" cy="10287000"/>
  <p:notesSz cx="6858000" cy="9144000"/>
  <p:embeddedFontLst>
    <p:embeddedFont>
      <p:font typeface="Be Vietnam" panose="020B0604020202020204" charset="0"/>
      <p:regular r:id="rId41"/>
    </p:embeddedFont>
    <p:embeddedFont>
      <p:font typeface="Cormorant Garamond" panose="00000500000000000000" pitchFamily="2" charset="0"/>
      <p:regular r:id="rId42"/>
      <p:bold r:id="rId43"/>
      <p:italic r:id="rId44"/>
      <p:boldItalic r:id="rId45"/>
    </p:embeddedFont>
    <p:embeddedFont>
      <p:font typeface="Goudy Old Style" panose="02020502050305020303" pitchFamily="18" charset="0"/>
      <p:regular r:id="rId46"/>
      <p:bold r:id="rId47"/>
      <p:italic r:id="rId48"/>
    </p:embeddedFont>
    <p:embeddedFont>
      <p:font typeface="Halant Medium" panose="020B0604020202020204" charset="0"/>
      <p:regular r:id="rId49"/>
    </p:embeddedFont>
    <p:embeddedFont>
      <p:font typeface="HK Grotesk Bold" panose="020B0604020202020204" charset="0"/>
      <p:regular r:id="rId50"/>
    </p:embeddedFont>
    <p:embeddedFont>
      <p:font typeface="Open Sauce Semi-Bold" panose="020B0604020202020204" charset="0"/>
      <p:regular r:id="rId51"/>
    </p:embeddedFont>
    <p:embeddedFont>
      <p:font typeface="Roboto Mono Bold" panose="020B0604020202020204" charset="0"/>
      <p:regular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autoAdjust="0"/>
    <p:restoredTop sz="73677" autoAdjust="0"/>
  </p:normalViewPr>
  <p:slideViewPr>
    <p:cSldViewPr>
      <p:cViewPr varScale="1">
        <p:scale>
          <a:sx n="43" d="100"/>
          <a:sy n="43" d="100"/>
        </p:scale>
        <p:origin x="152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DD7FB-5944-289D-E9C6-9FBD0F3F305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7AC506-A199-78D6-54D1-CCFCDDD1BA2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9ADD827-0D21-3970-E915-BA3DBC04922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C4DCEBE-C427-C919-2AB4-108034D449AB}"/>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41FFDB9E-D12A-4AFB-92CE-48963DA2656A}"/>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eaLnBrk="1" latinLnBrk="0" hangingPunct="1"/>
            <a:r>
              <a:rPr lang="en-US" sz="1200" kern="1200" dirty="0">
                <a:solidFill>
                  <a:schemeClr val="tx1"/>
                </a:solidFill>
                <a:effectLst/>
                <a:latin typeface="+mn-lt"/>
                <a:ea typeface="+mn-ea"/>
                <a:cs typeface="+mn-cs"/>
              </a:rPr>
              <a:t> Bonsoir à </a:t>
            </a:r>
            <a:r>
              <a:rPr lang="en-US" sz="1200" kern="1200" dirty="0" err="1">
                <a:solidFill>
                  <a:schemeClr val="tx1"/>
                </a:solidFill>
                <a:effectLst/>
                <a:latin typeface="+mn-lt"/>
                <a:ea typeface="+mn-ea"/>
                <a:cs typeface="+mn-cs"/>
              </a:rPr>
              <a:t>toutes</a:t>
            </a:r>
            <a:r>
              <a:rPr lang="en-US" sz="1200" kern="1200" dirty="0">
                <a:solidFill>
                  <a:schemeClr val="tx1"/>
                </a:solidFill>
                <a:effectLst/>
                <a:latin typeface="+mn-lt"/>
                <a:ea typeface="+mn-ea"/>
                <a:cs typeface="+mn-cs"/>
              </a:rPr>
              <a:t> et à </a:t>
            </a:r>
            <a:r>
              <a:rPr lang="en-US" sz="1200" kern="1200" dirty="0" err="1">
                <a:solidFill>
                  <a:schemeClr val="tx1"/>
                </a:solidFill>
                <a:effectLst/>
                <a:latin typeface="+mn-lt"/>
                <a:ea typeface="+mn-ea"/>
                <a:cs typeface="+mn-cs"/>
              </a:rPr>
              <a:t>tous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j'espère</a:t>
            </a:r>
            <a:r>
              <a:rPr lang="en-US" sz="1200" kern="1200" dirty="0">
                <a:solidFill>
                  <a:schemeClr val="tx1"/>
                </a:solidFill>
                <a:effectLst/>
                <a:latin typeface="+mn-lt"/>
                <a:ea typeface="+mn-ea"/>
                <a:cs typeface="+mn-cs"/>
              </a:rPr>
              <a:t> que </a:t>
            </a:r>
            <a:r>
              <a:rPr lang="en-US" sz="1200" kern="1200" dirty="0" err="1">
                <a:solidFill>
                  <a:schemeClr val="tx1"/>
                </a:solidFill>
                <a:effectLst/>
                <a:latin typeface="+mn-lt"/>
                <a:ea typeface="+mn-ea"/>
                <a:cs typeface="+mn-cs"/>
              </a:rPr>
              <a:t>vous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allez</a:t>
            </a:r>
            <a:r>
              <a:rPr lang="en-US" sz="1200" kern="1200" dirty="0">
                <a:solidFill>
                  <a:schemeClr val="tx1"/>
                </a:solidFill>
                <a:effectLst/>
                <a:latin typeface="+mn-lt"/>
                <a:ea typeface="+mn-ea"/>
                <a:cs typeface="+mn-cs"/>
              </a:rPr>
              <a:t> bien</a:t>
            </a:r>
            <a:endParaRPr lang="fr-FR" dirty="0">
              <a:effectLst/>
            </a:endParaRPr>
          </a:p>
          <a:p>
            <a:pPr rtl="0" eaLnBrk="1" latinLnBrk="0" hangingPunct="1"/>
            <a:r>
              <a:rPr lang="en-US" sz="1200" kern="1200" dirty="0">
                <a:solidFill>
                  <a:schemeClr val="tx1"/>
                </a:solidFill>
                <a:effectLst/>
                <a:latin typeface="+mn-lt"/>
                <a:ea typeface="+mn-ea"/>
                <a:cs typeface="+mn-cs"/>
              </a:rPr>
              <a:t>Avant de commencer ma </a:t>
            </a:r>
            <a:r>
              <a:rPr lang="en-US" sz="1200" kern="1200" dirty="0" err="1">
                <a:solidFill>
                  <a:schemeClr val="tx1"/>
                </a:solidFill>
                <a:effectLst/>
                <a:latin typeface="+mn-lt"/>
                <a:ea typeface="+mn-ea"/>
                <a:cs typeface="+mn-cs"/>
              </a:rPr>
              <a:t>présentation</a:t>
            </a:r>
            <a:r>
              <a:rPr lang="en-US" sz="1200" kern="1200" dirty="0">
                <a:solidFill>
                  <a:schemeClr val="tx1"/>
                </a:solidFill>
                <a:effectLst/>
                <a:latin typeface="+mn-lt"/>
                <a:ea typeface="+mn-ea"/>
                <a:cs typeface="+mn-cs"/>
              </a:rPr>
              <a:t>, je </a:t>
            </a:r>
            <a:r>
              <a:rPr lang="en-US" sz="1200" kern="1200" dirty="0" err="1">
                <a:solidFill>
                  <a:schemeClr val="tx1"/>
                </a:solidFill>
                <a:effectLst/>
                <a:latin typeface="+mn-lt"/>
                <a:ea typeface="+mn-ea"/>
                <a:cs typeface="+mn-cs"/>
              </a:rPr>
              <a:t>tiens</a:t>
            </a:r>
            <a:r>
              <a:rPr lang="en-US" sz="1200" kern="1200" dirty="0">
                <a:solidFill>
                  <a:schemeClr val="tx1"/>
                </a:solidFill>
                <a:effectLst/>
                <a:latin typeface="+mn-lt"/>
                <a:ea typeface="+mn-ea"/>
                <a:cs typeface="+mn-cs"/>
              </a:rPr>
              <a:t> à </a:t>
            </a:r>
            <a:r>
              <a:rPr lang="en-US" sz="1200" kern="1200" dirty="0" err="1">
                <a:solidFill>
                  <a:schemeClr val="tx1"/>
                </a:solidFill>
                <a:effectLst/>
                <a:latin typeface="+mn-lt"/>
                <a:ea typeface="+mn-ea"/>
                <a:cs typeface="+mn-cs"/>
              </a:rPr>
              <a:t>remercier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sincèrement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l’ensemble</a:t>
            </a:r>
            <a:r>
              <a:rPr lang="en-US" sz="1200" kern="1200" dirty="0">
                <a:solidFill>
                  <a:schemeClr val="tx1"/>
                </a:solidFill>
                <a:effectLst/>
                <a:latin typeface="+mn-lt"/>
                <a:ea typeface="+mn-ea"/>
                <a:cs typeface="+mn-cs"/>
              </a:rPr>
              <a:t> des </a:t>
            </a:r>
            <a:r>
              <a:rPr lang="en-US" sz="1200" kern="1200" dirty="0" err="1">
                <a:solidFill>
                  <a:schemeClr val="tx1"/>
                </a:solidFill>
                <a:effectLst/>
                <a:latin typeface="+mn-lt"/>
                <a:ea typeface="+mn-ea"/>
                <a:cs typeface="+mn-cs"/>
              </a:rPr>
              <a:t>membres</a:t>
            </a:r>
            <a:r>
              <a:rPr lang="en-US" sz="1200" kern="1200" dirty="0">
                <a:solidFill>
                  <a:schemeClr val="tx1"/>
                </a:solidFill>
                <a:effectLst/>
                <a:latin typeface="+mn-lt"/>
                <a:ea typeface="+mn-ea"/>
                <a:cs typeface="+mn-cs"/>
              </a:rPr>
              <a:t> du jury pour </a:t>
            </a:r>
            <a:r>
              <a:rPr lang="en-US" sz="1200" kern="1200" dirty="0" err="1">
                <a:solidFill>
                  <a:schemeClr val="tx1"/>
                </a:solidFill>
                <a:effectLst/>
                <a:latin typeface="+mn-lt"/>
                <a:ea typeface="+mn-ea"/>
                <a:cs typeface="+mn-cs"/>
              </a:rPr>
              <a:t>leur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présence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aujourd’hui</a:t>
            </a:r>
            <a:r>
              <a:rPr lang="en-US" sz="1200" kern="1200" dirty="0">
                <a:solidFill>
                  <a:schemeClr val="tx1"/>
                </a:solidFill>
                <a:effectLst/>
                <a:latin typeface="+mn-lt"/>
                <a:ea typeface="+mn-ea"/>
                <a:cs typeface="+mn-cs"/>
              </a:rPr>
              <a:t> et pour le temps </a:t>
            </a:r>
            <a:r>
              <a:rPr lang="en-US" sz="1200" kern="1200" dirty="0" err="1">
                <a:solidFill>
                  <a:schemeClr val="tx1"/>
                </a:solidFill>
                <a:effectLst/>
                <a:latin typeface="+mn-lt"/>
                <a:ea typeface="+mn-ea"/>
                <a:cs typeface="+mn-cs"/>
              </a:rPr>
              <a:t>qu’ils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consacrent</a:t>
            </a:r>
            <a:r>
              <a:rPr lang="en-US" sz="1200" kern="1200" dirty="0">
                <a:solidFill>
                  <a:schemeClr val="tx1"/>
                </a:solidFill>
                <a:effectLst/>
                <a:latin typeface="+mn-lt"/>
                <a:ea typeface="+mn-ea"/>
                <a:cs typeface="+mn-cs"/>
              </a:rPr>
              <a:t> à </a:t>
            </a:r>
            <a:r>
              <a:rPr lang="en-US" sz="1200" kern="1200" dirty="0" err="1">
                <a:solidFill>
                  <a:schemeClr val="tx1"/>
                </a:solidFill>
                <a:effectLst/>
                <a:latin typeface="+mn-lt"/>
                <a:ea typeface="+mn-ea"/>
                <a:cs typeface="+mn-cs"/>
              </a:rPr>
              <a:t>l’évaluation</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travail.</a:t>
            </a:r>
            <a:endParaRPr lang="fr-FR" dirty="0">
              <a:effectLst/>
            </a:endParaRPr>
          </a:p>
          <a:p>
            <a:pPr rtl="0" eaLnBrk="1" latinLnBrk="0" hangingPunct="1"/>
            <a:r>
              <a:rPr lang="en-US" sz="1200" kern="1200" dirty="0">
                <a:solidFill>
                  <a:schemeClr val="tx1"/>
                </a:solidFill>
                <a:effectLst/>
                <a:latin typeface="+mn-lt"/>
                <a:ea typeface="+mn-ea"/>
                <a:cs typeface="+mn-cs"/>
              </a:rPr>
              <a:t>Je </a:t>
            </a:r>
            <a:r>
              <a:rPr lang="en-US" sz="1200" kern="1200" dirty="0" err="1">
                <a:solidFill>
                  <a:schemeClr val="tx1"/>
                </a:solidFill>
                <a:effectLst/>
                <a:latin typeface="+mn-lt"/>
                <a:ea typeface="+mn-ea"/>
                <a:cs typeface="+mn-cs"/>
              </a:rPr>
              <a:t>remercie</a:t>
            </a:r>
            <a:r>
              <a:rPr lang="en-US" sz="1200" kern="1200" dirty="0">
                <a:solidFill>
                  <a:schemeClr val="tx1"/>
                </a:solidFill>
                <a:effectLst/>
                <a:latin typeface="+mn-lt"/>
                <a:ea typeface="+mn-ea"/>
                <a:cs typeface="+mn-cs"/>
              </a:rPr>
              <a:t> tout </a:t>
            </a:r>
            <a:r>
              <a:rPr lang="en-US" sz="1200" kern="1200" dirty="0" err="1">
                <a:solidFill>
                  <a:schemeClr val="tx1"/>
                </a:solidFill>
                <a:effectLst/>
                <a:latin typeface="+mn-lt"/>
                <a:ea typeface="+mn-ea"/>
                <a:cs typeface="+mn-cs"/>
              </a:rPr>
              <a:t>particulièrement</a:t>
            </a:r>
            <a:r>
              <a:rPr lang="en-US" sz="1200" kern="1200" dirty="0">
                <a:solidFill>
                  <a:schemeClr val="tx1"/>
                </a:solidFill>
                <a:effectLst/>
                <a:latin typeface="+mn-lt"/>
                <a:ea typeface="+mn-ea"/>
                <a:cs typeface="+mn-cs"/>
              </a:rPr>
              <a:t> :</a:t>
            </a:r>
            <a:endParaRPr lang="fr-FR" dirty="0">
              <a:effectLst/>
            </a:endParaRPr>
          </a:p>
          <a:p>
            <a:pPr rtl="0" eaLnBrk="1" latinLnBrk="0" hangingPunct="1"/>
            <a:r>
              <a:rPr lang="en-US" sz="1200" kern="1200" dirty="0">
                <a:solidFill>
                  <a:schemeClr val="tx1"/>
                </a:solidFill>
                <a:effectLst/>
                <a:latin typeface="+mn-lt"/>
                <a:ea typeface="+mn-ea"/>
                <a:cs typeface="+mn-cs"/>
              </a:rPr>
              <a:t>Mon </a:t>
            </a:r>
            <a:r>
              <a:rPr lang="en-US" sz="1200" kern="1200" dirty="0" err="1">
                <a:solidFill>
                  <a:schemeClr val="tx1"/>
                </a:solidFill>
                <a:effectLst/>
                <a:latin typeface="+mn-lt"/>
                <a:ea typeface="+mn-ea"/>
                <a:cs typeface="+mn-cs"/>
              </a:rPr>
              <a:t>encadrant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pédagogique</a:t>
            </a:r>
            <a:r>
              <a:rPr lang="en-US" sz="1200" kern="1200" dirty="0">
                <a:solidFill>
                  <a:schemeClr val="tx1"/>
                </a:solidFill>
                <a:effectLst/>
                <a:latin typeface="+mn-lt"/>
                <a:ea typeface="+mn-ea"/>
                <a:cs typeface="+mn-cs"/>
              </a:rPr>
              <a:t>, Monsieur Issam KHADIRI, pour son </a:t>
            </a:r>
            <a:r>
              <a:rPr lang="en-US" sz="1200" kern="1200" dirty="0" err="1">
                <a:solidFill>
                  <a:schemeClr val="tx1"/>
                </a:solidFill>
                <a:effectLst/>
                <a:latin typeface="+mn-lt"/>
                <a:ea typeface="+mn-ea"/>
                <a:cs typeface="+mn-cs"/>
              </a:rPr>
              <a:t>accompagnement</a:t>
            </a:r>
            <a:r>
              <a:rPr lang="en-US" sz="1200" kern="1200" dirty="0">
                <a:solidFill>
                  <a:schemeClr val="tx1"/>
                </a:solidFill>
                <a:effectLst/>
                <a:latin typeface="+mn-lt"/>
                <a:ea typeface="+mn-ea"/>
                <a:cs typeface="+mn-cs"/>
              </a:rPr>
              <a:t> et </a:t>
            </a:r>
            <a:r>
              <a:rPr lang="en-US" sz="1200" kern="1200" dirty="0" err="1">
                <a:solidFill>
                  <a:schemeClr val="tx1"/>
                </a:solidFill>
                <a:effectLst/>
                <a:latin typeface="+mn-lt"/>
                <a:ea typeface="+mn-ea"/>
                <a:cs typeface="+mn-cs"/>
              </a:rPr>
              <a:t>ses</a:t>
            </a:r>
            <a:r>
              <a:rPr lang="en-US" sz="1200" kern="1200" dirty="0">
                <a:solidFill>
                  <a:schemeClr val="tx1"/>
                </a:solidFill>
                <a:effectLst/>
                <a:latin typeface="+mn-lt"/>
                <a:ea typeface="+mn-ea"/>
                <a:cs typeface="+mn-cs"/>
              </a:rPr>
              <a:t> conseils tout au long de </a:t>
            </a:r>
            <a:r>
              <a:rPr lang="en-US" sz="1200"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a:t>
            </a:r>
            <a:r>
              <a:rPr lang="en-US" sz="1200" kern="1200" dirty="0">
                <a:solidFill>
                  <a:schemeClr val="tx1"/>
                </a:solidFill>
                <a:effectLst/>
                <a:latin typeface="+mn-lt"/>
                <a:ea typeface="+mn-ea"/>
                <a:cs typeface="+mn-cs"/>
              </a:rPr>
              <a:t> ;</a:t>
            </a:r>
            <a:endParaRPr lang="fr-FR" dirty="0">
              <a:effectLst/>
            </a:endParaRPr>
          </a:p>
          <a:p>
            <a:pPr rtl="0" eaLnBrk="1" latinLnBrk="0" hangingPunct="1"/>
            <a:r>
              <a:rPr lang="en-US" sz="1200" kern="1200" dirty="0">
                <a:solidFill>
                  <a:schemeClr val="tx1"/>
                </a:solidFill>
                <a:effectLst/>
                <a:latin typeface="+mn-lt"/>
                <a:ea typeface="+mn-ea"/>
                <a:cs typeface="+mn-cs"/>
              </a:rPr>
              <a:t>Mon </a:t>
            </a:r>
            <a:r>
              <a:rPr lang="en-US" sz="1200" kern="1200" dirty="0" err="1">
                <a:solidFill>
                  <a:schemeClr val="tx1"/>
                </a:solidFill>
                <a:effectLst/>
                <a:latin typeface="+mn-lt"/>
                <a:ea typeface="+mn-ea"/>
                <a:cs typeface="+mn-cs"/>
              </a:rPr>
              <a:t>encadrant</a:t>
            </a:r>
            <a:r>
              <a:rPr lang="en-US" sz="1200" kern="1200" dirty="0">
                <a:solidFill>
                  <a:schemeClr val="tx1"/>
                </a:solidFill>
                <a:effectLst/>
                <a:latin typeface="+mn-lt"/>
                <a:ea typeface="+mn-ea"/>
                <a:cs typeface="+mn-cs"/>
              </a:rPr>
              <a:t> technique, Monsieur Mohamed RAHMOUNI, pour son </a:t>
            </a:r>
            <a:r>
              <a:rPr lang="en-US" sz="1200" kern="1200" dirty="0" err="1">
                <a:solidFill>
                  <a:schemeClr val="tx1"/>
                </a:solidFill>
                <a:effectLst/>
                <a:latin typeface="+mn-lt"/>
                <a:ea typeface="+mn-ea"/>
                <a:cs typeface="+mn-cs"/>
              </a:rPr>
              <a:t>suivi</a:t>
            </a:r>
            <a:r>
              <a:rPr lang="en-US" sz="1200" kern="1200" dirty="0">
                <a:solidFill>
                  <a:schemeClr val="tx1"/>
                </a:solidFill>
                <a:effectLst/>
                <a:latin typeface="+mn-lt"/>
                <a:ea typeface="+mn-ea"/>
                <a:cs typeface="+mn-cs"/>
              </a:rPr>
              <a:t> et son </a:t>
            </a:r>
            <a:r>
              <a:rPr lang="en-US" sz="1200" kern="1200" dirty="0" err="1">
                <a:solidFill>
                  <a:schemeClr val="tx1"/>
                </a:solidFill>
                <a:effectLst/>
                <a:latin typeface="+mn-lt"/>
                <a:ea typeface="+mn-ea"/>
                <a:cs typeface="+mn-cs"/>
              </a:rPr>
              <a:t>soutien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durant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mon</a:t>
            </a:r>
            <a:r>
              <a:rPr lang="en-US" sz="1200" kern="1200" dirty="0">
                <a:solidFill>
                  <a:schemeClr val="tx1"/>
                </a:solidFill>
                <a:effectLst/>
                <a:latin typeface="+mn-lt"/>
                <a:ea typeface="+mn-ea"/>
                <a:cs typeface="+mn-cs"/>
              </a:rPr>
              <a:t> stage chez SQLI ;</a:t>
            </a:r>
            <a:endParaRPr lang="fr-FR" dirty="0">
              <a:effectLst/>
            </a:endParaRPr>
          </a:p>
          <a:p>
            <a:pPr rtl="0" eaLnBrk="1" latinLnBrk="0" hangingPunct="1"/>
            <a:r>
              <a:rPr lang="en-US" sz="1200" kern="1200" dirty="0">
                <a:solidFill>
                  <a:schemeClr val="tx1"/>
                </a:solidFill>
                <a:effectLst/>
                <a:latin typeface="+mn-lt"/>
                <a:ea typeface="+mn-ea"/>
                <a:cs typeface="+mn-cs"/>
              </a:rPr>
              <a:t>Et </a:t>
            </a:r>
            <a:r>
              <a:rPr lang="en-US" sz="1200" kern="1200" dirty="0" err="1">
                <a:solidFill>
                  <a:schemeClr val="tx1"/>
                </a:solidFill>
                <a:effectLst/>
                <a:latin typeface="+mn-lt"/>
                <a:ea typeface="+mn-ea"/>
                <a:cs typeface="+mn-cs"/>
              </a:rPr>
              <a:t>enfin</a:t>
            </a:r>
            <a:r>
              <a:rPr lang="en-US" sz="1200" kern="1200" dirty="0">
                <a:solidFill>
                  <a:schemeClr val="tx1"/>
                </a:solidFill>
                <a:effectLst/>
                <a:latin typeface="+mn-lt"/>
                <a:ea typeface="+mn-ea"/>
                <a:cs typeface="+mn-cs"/>
              </a:rPr>
              <a:t>, je </a:t>
            </a:r>
            <a:r>
              <a:rPr lang="en-US" sz="1200" kern="1200" dirty="0" err="1">
                <a:solidFill>
                  <a:schemeClr val="tx1"/>
                </a:solidFill>
                <a:effectLst/>
                <a:latin typeface="+mn-lt"/>
                <a:ea typeface="+mn-ea"/>
                <a:cs typeface="+mn-cs"/>
              </a:rPr>
              <a:t>remercie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également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camarades</a:t>
            </a:r>
            <a:r>
              <a:rPr lang="en-US" sz="1200" kern="1200" dirty="0">
                <a:solidFill>
                  <a:schemeClr val="tx1"/>
                </a:solidFill>
                <a:effectLst/>
                <a:latin typeface="+mn-lt"/>
                <a:ea typeface="+mn-ea"/>
                <a:cs typeface="+mn-cs"/>
              </a:rPr>
              <a:t> et ma </a:t>
            </a:r>
            <a:r>
              <a:rPr lang="en-US" sz="1200" kern="1200" dirty="0" err="1">
                <a:solidFill>
                  <a:schemeClr val="tx1"/>
                </a:solidFill>
                <a:effectLst/>
                <a:latin typeface="+mn-lt"/>
                <a:ea typeface="+mn-ea"/>
                <a:cs typeface="+mn-cs"/>
              </a:rPr>
              <a:t>famille</a:t>
            </a:r>
            <a:r>
              <a:rPr lang="en-US" sz="1200" kern="1200" dirty="0">
                <a:solidFill>
                  <a:schemeClr val="tx1"/>
                </a:solidFill>
                <a:effectLst/>
                <a:latin typeface="+mn-lt"/>
                <a:ea typeface="+mn-ea"/>
                <a:cs typeface="+mn-cs"/>
              </a:rPr>
              <a:t> pour </a:t>
            </a:r>
            <a:r>
              <a:rPr lang="en-US" sz="1200" kern="1200" dirty="0" err="1">
                <a:solidFill>
                  <a:schemeClr val="tx1"/>
                </a:solidFill>
                <a:effectLst/>
                <a:latin typeface="+mn-lt"/>
                <a:ea typeface="+mn-ea"/>
                <a:cs typeface="+mn-cs"/>
              </a:rPr>
              <a:t>leur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soutien</a:t>
            </a:r>
            <a:r>
              <a:rPr lang="en-US" sz="1200" kern="1200" dirty="0">
                <a:solidFill>
                  <a:schemeClr val="tx1"/>
                </a:solidFill>
                <a:effectLst/>
                <a:latin typeface="+mn-lt"/>
                <a:ea typeface="+mn-ea"/>
                <a:cs typeface="+mn-cs"/>
              </a:rPr>
              <a:t> et </a:t>
            </a:r>
            <a:r>
              <a:rPr lang="en-US" sz="1200" kern="1200" dirty="0" err="1">
                <a:solidFill>
                  <a:schemeClr val="tx1"/>
                </a:solidFill>
                <a:effectLst/>
                <a:latin typeface="+mn-lt"/>
                <a:ea typeface="+mn-ea"/>
                <a:cs typeface="+mn-cs"/>
              </a:rPr>
              <a:t>leur</a:t>
            </a:r>
            <a:r>
              <a:rPr lang="en-US" sz="1200" kern="1200" dirty="0">
                <a:solidFill>
                  <a:schemeClr val="tx1"/>
                </a:solidFill>
                <a:effectLst/>
                <a:latin typeface="+mn-lt"/>
                <a:ea typeface="+mn-ea"/>
                <a:cs typeface="+mn-cs"/>
              </a:rPr>
              <a:t> encouragement.</a:t>
            </a:r>
            <a:endParaRPr lang="fr-FR" dirty="0">
              <a:effectLst/>
            </a:endParaRPr>
          </a:p>
          <a:p>
            <a:pPr rtl="0" eaLnBrk="1" fontAlgn="auto" latinLnBrk="0" hangingPunct="1"/>
            <a:r>
              <a:rPr lang="en-US" sz="1200" kern="1200" dirty="0" err="1">
                <a:solidFill>
                  <a:schemeClr val="tx1"/>
                </a:solidFill>
                <a:effectLst/>
                <a:latin typeface="+mn-lt"/>
                <a:ea typeface="+mn-ea"/>
                <a:cs typeface="+mn-cs"/>
              </a:rPr>
              <a:t>Permettez</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moi</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vous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présenter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mon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projet</a:t>
            </a:r>
            <a:r>
              <a:rPr lang="en-US" sz="1200" kern="1200" dirty="0">
                <a:solidFill>
                  <a:schemeClr val="tx1"/>
                </a:solidFill>
                <a:effectLst/>
                <a:latin typeface="+mn-lt"/>
                <a:ea typeface="+mn-ea"/>
                <a:cs typeface="+mn-cs"/>
              </a:rPr>
              <a:t> de fin </a:t>
            </a:r>
            <a:r>
              <a:rPr lang="en-US" sz="1200" kern="1200" dirty="0" err="1">
                <a:solidFill>
                  <a:schemeClr val="tx1"/>
                </a:solidFill>
                <a:effectLst/>
                <a:latin typeface="+mn-lt"/>
                <a:ea typeface="+mn-ea"/>
                <a:cs typeface="+mn-cs"/>
              </a:rPr>
              <a:t>d'études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intitulé</a:t>
            </a:r>
            <a:r>
              <a:rPr lang="en-US" sz="1200" kern="1200" dirty="0">
                <a:solidFill>
                  <a:schemeClr val="tx1"/>
                </a:solidFill>
                <a:effectLst/>
                <a:latin typeface="+mn-lt"/>
                <a:ea typeface="+mn-ea"/>
                <a:cs typeface="+mn-cs"/>
              </a:rPr>
              <a:t>: "</a:t>
            </a:r>
            <a:r>
              <a:rPr lang="fr-FR" sz="1200" b="1" kern="1200" dirty="0">
                <a:solidFill>
                  <a:schemeClr val="tx1"/>
                </a:solidFill>
                <a:effectLst/>
                <a:latin typeface="+mn-lt"/>
                <a:ea typeface="+mn-ea"/>
                <a:cs typeface="+mn-cs"/>
              </a:rPr>
              <a:t>Analyse technique et planification de la migration de projet </a:t>
            </a:r>
            <a:r>
              <a:rPr lang="fr-FR" sz="1200" b="1" kern="1200" dirty="0" err="1">
                <a:solidFill>
                  <a:schemeClr val="tx1"/>
                </a:solidFill>
                <a:effectLst/>
                <a:latin typeface="+mn-lt"/>
                <a:ea typeface="+mn-ea"/>
                <a:cs typeface="+mn-cs"/>
              </a:rPr>
              <a:t>Autossimo</a:t>
            </a:r>
            <a:r>
              <a:rPr lang="fr-FR" sz="1200" b="1" kern="1200" dirty="0">
                <a:solidFill>
                  <a:schemeClr val="tx1"/>
                </a:solidFill>
                <a:effectLst/>
                <a:latin typeface="+mn-lt"/>
                <a:ea typeface="+mn-ea"/>
                <a:cs typeface="+mn-cs"/>
              </a:rPr>
              <a:t> vers Symfony 6.4</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Présentée</a:t>
            </a:r>
            <a:r>
              <a:rPr lang="en-US" sz="1200" kern="1200" dirty="0">
                <a:solidFill>
                  <a:schemeClr val="tx1"/>
                </a:solidFill>
                <a:effectLst/>
                <a:latin typeface="+mn-lt"/>
                <a:ea typeface="+mn-ea"/>
                <a:cs typeface="+mn-cs"/>
              </a:rPr>
              <a:t> par </a:t>
            </a:r>
            <a:r>
              <a:rPr lang="en-US" sz="1200" kern="1200" dirty="0" err="1">
                <a:solidFill>
                  <a:schemeClr val="tx1"/>
                </a:solidFill>
                <a:effectLst/>
                <a:latin typeface="+mn-lt"/>
                <a:ea typeface="+mn-ea"/>
                <a:cs typeface="+mn-cs"/>
              </a:rPr>
              <a:t>moi</a:t>
            </a:r>
            <a:r>
              <a:rPr lang="en-US" sz="1200" kern="1200" dirty="0">
                <a:solidFill>
                  <a:schemeClr val="tx1"/>
                </a:solidFill>
                <a:effectLst/>
                <a:latin typeface="+mn-lt"/>
                <a:ea typeface="+mn-ea"/>
                <a:cs typeface="+mn-cs"/>
              </a:rPr>
              <a:t>: "Mohamed-Amine BENALI", </a:t>
            </a:r>
            <a:r>
              <a:rPr lang="en-US" sz="1200" kern="1200" dirty="0" err="1">
                <a:solidFill>
                  <a:schemeClr val="tx1"/>
                </a:solidFill>
                <a:effectLst/>
                <a:latin typeface="+mn-lt"/>
                <a:ea typeface="+mn-ea"/>
                <a:cs typeface="+mn-cs"/>
              </a:rPr>
              <a:t>Encadré</a:t>
            </a:r>
            <a:r>
              <a:rPr lang="en-US" sz="1200" kern="1200" dirty="0">
                <a:solidFill>
                  <a:schemeClr val="tx1"/>
                </a:solidFill>
                <a:effectLst/>
                <a:latin typeface="+mn-lt"/>
                <a:ea typeface="+mn-ea"/>
                <a:cs typeface="+mn-cs"/>
              </a:rPr>
              <a:t> par: Monsieur Issam KHADIRI et Monsieur Mohamed RAHMOUNI, </a:t>
            </a:r>
            <a:r>
              <a:rPr lang="en-US" sz="1200" kern="1200" dirty="0" err="1">
                <a:solidFill>
                  <a:schemeClr val="tx1"/>
                </a:solidFill>
                <a:effectLst/>
                <a:latin typeface="+mn-lt"/>
                <a:ea typeface="+mn-ea"/>
                <a:cs typeface="+mn-cs"/>
              </a:rPr>
              <a:t>devant</a:t>
            </a:r>
            <a:r>
              <a:rPr lang="en-US" sz="1200" kern="1200" dirty="0">
                <a:solidFill>
                  <a:schemeClr val="tx1"/>
                </a:solidFill>
                <a:effectLst/>
                <a:latin typeface="+mn-lt"/>
                <a:ea typeface="+mn-ea"/>
                <a:cs typeface="+mn-cs"/>
              </a:rPr>
              <a:t> les </a:t>
            </a:r>
            <a:r>
              <a:rPr lang="en-US" sz="1200" kern="1200" dirty="0" err="1">
                <a:solidFill>
                  <a:schemeClr val="tx1"/>
                </a:solidFill>
                <a:effectLst/>
                <a:latin typeface="+mn-lt"/>
                <a:ea typeface="+mn-ea"/>
                <a:cs typeface="+mn-cs"/>
              </a:rPr>
              <a:t>membres</a:t>
            </a:r>
            <a:r>
              <a:rPr lang="en-US" sz="1200" kern="1200" dirty="0">
                <a:solidFill>
                  <a:schemeClr val="tx1"/>
                </a:solidFill>
                <a:effectLst/>
                <a:latin typeface="+mn-lt"/>
                <a:ea typeface="+mn-ea"/>
                <a:cs typeface="+mn-cs"/>
              </a:rPr>
              <a:t> du jury:</a:t>
            </a:r>
            <a:endParaRPr lang="fr-FR" dirty="0">
              <a:effectLst/>
            </a:endParaRPr>
          </a:p>
          <a:p>
            <a:pPr rtl="0" eaLnBrk="1" latinLnBrk="0" hangingPunct="1"/>
            <a:endParaRPr lang="en-US" sz="1200" kern="1200" dirty="0">
              <a:solidFill>
                <a:schemeClr val="tx1"/>
              </a:solidFill>
              <a:effectLst/>
              <a:latin typeface="+mn-lt"/>
              <a:ea typeface="+mn-ea"/>
              <a:cs typeface="+mn-cs"/>
            </a:endParaRPr>
          </a:p>
          <a:p>
            <a:pPr marL="171450" indent="-171450" rtl="0" eaLnBrk="1" latinLnBrk="0" hangingPunct="1">
              <a:buFont typeface="Arial" panose="020B0604020202020204" pitchFamily="34" charset="0"/>
              <a:buChar char="•"/>
            </a:pPr>
            <a:r>
              <a:rPr lang="en-US" sz="1200" kern="1200" dirty="0">
                <a:solidFill>
                  <a:schemeClr val="tx1"/>
                </a:solidFill>
                <a:effectLst/>
                <a:latin typeface="+mn-lt"/>
                <a:ea typeface="+mn-ea"/>
                <a:cs typeface="+mn-cs"/>
              </a:rPr>
              <a:t>M Mohammed Adil MANI</a:t>
            </a:r>
            <a:endParaRPr lang="fr-FR" sz="1200" kern="1200" dirty="0">
              <a:solidFill>
                <a:schemeClr val="tx1"/>
              </a:solidFill>
              <a:effectLst/>
              <a:latin typeface="+mn-lt"/>
              <a:ea typeface="+mn-ea"/>
              <a:cs typeface="+mn-cs"/>
            </a:endParaRPr>
          </a:p>
          <a:p>
            <a:pPr marL="171450" indent="-171450" rtl="0" eaLnBrk="1" latinLnBrk="0" hangingPunct="1">
              <a:buFont typeface="Arial" panose="020B0604020202020204" pitchFamily="34" charset="0"/>
              <a:buChar char="•"/>
            </a:pPr>
            <a:r>
              <a:rPr lang="fr-FR" sz="1200" kern="1200" dirty="0">
                <a:solidFill>
                  <a:schemeClr val="tx1"/>
                </a:solidFill>
                <a:effectLst/>
                <a:latin typeface="+mn-lt"/>
                <a:ea typeface="+mn-ea"/>
                <a:cs typeface="+mn-cs"/>
              </a:rPr>
              <a:t>M Mohammed IMAHRAIN</a:t>
            </a:r>
          </a:p>
          <a:p>
            <a:pPr marL="171450" indent="-171450" rtl="0" eaLnBrk="1" latinLnBrk="0" hangingPunct="1">
              <a:buFont typeface="Arial" panose="020B0604020202020204" pitchFamily="34" charset="0"/>
              <a:buChar char="•"/>
            </a:pPr>
            <a:r>
              <a:rPr lang="fr-FR" sz="1200" kern="1200" dirty="0">
                <a:solidFill>
                  <a:schemeClr val="tx1"/>
                </a:solidFill>
                <a:effectLst/>
                <a:latin typeface="+mn-lt"/>
                <a:ea typeface="+mn-ea"/>
                <a:cs typeface="+mn-cs"/>
              </a:rPr>
              <a:t>M Ilyes MAZOUZI</a:t>
            </a:r>
          </a:p>
          <a:p>
            <a:pPr marL="171450" indent="-171450" rtl="0" eaLnBrk="1" latinLnBrk="0" hangingPunct="1">
              <a:buFont typeface="Arial" panose="020B0604020202020204" pitchFamily="34" charset="0"/>
              <a:buChar char="•"/>
            </a:pPr>
            <a:r>
              <a:rPr lang="fr-FR" sz="1200" kern="1200" dirty="0">
                <a:solidFill>
                  <a:schemeClr val="tx1"/>
                </a:solidFill>
                <a:effectLst/>
                <a:latin typeface="+mn-lt"/>
                <a:ea typeface="+mn-ea"/>
                <a:cs typeface="+mn-cs"/>
              </a:rPr>
              <a:t>Mme Fatima Zahra AMAROUCH</a:t>
            </a:r>
            <a:endParaRPr lang="fr-FR" dirty="0">
              <a:effectLst/>
            </a:endParaRPr>
          </a:p>
          <a:p>
            <a:endParaRPr lang="en-US" dirty="0"/>
          </a:p>
        </p:txBody>
      </p:sp>
      <p:sp>
        <p:nvSpPr>
          <p:cNvPr id="6" name="Footer Placeholder 5">
            <a:extLst>
              <a:ext uri="{FF2B5EF4-FFF2-40B4-BE49-F238E27FC236}">
                <a16:creationId xmlns:a16="http://schemas.microsoft.com/office/drawing/2014/main" id="{CC7E2597-A987-10F6-144F-164F0C4FA45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B6DE8071-978D-0685-1983-0D0B0F3548CD}"/>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790756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Dans </a:t>
            </a:r>
            <a:r>
              <a:rPr lang="en-US" dirty="0" err="1"/>
              <a:t>ce</a:t>
            </a:r>
            <a:r>
              <a:rPr lang="en-US" dirty="0"/>
              <a:t> </a:t>
            </a:r>
            <a:r>
              <a:rPr lang="en-US" dirty="0" err="1"/>
              <a:t>contexte</a:t>
            </a:r>
            <a:r>
              <a:rPr lang="en-US" dirty="0"/>
              <a:t>, la solution et </a:t>
            </a:r>
            <a:r>
              <a:rPr lang="en-US" dirty="0" err="1"/>
              <a:t>l’objectif</a:t>
            </a:r>
            <a:r>
              <a:rPr lang="en-US" dirty="0"/>
              <a:t> de </a:t>
            </a:r>
            <a:r>
              <a:rPr lang="en-US" dirty="0" err="1"/>
              <a:t>mon</a:t>
            </a:r>
            <a:r>
              <a:rPr lang="en-US" dirty="0"/>
              <a:t> </a:t>
            </a:r>
            <a:r>
              <a:rPr lang="en-US" dirty="0" err="1"/>
              <a:t>Projet</a:t>
            </a:r>
            <a:r>
              <a:rPr lang="en-US" dirty="0"/>
              <a:t> de Fin </a:t>
            </a:r>
            <a:r>
              <a:rPr lang="en-US" dirty="0" err="1"/>
              <a:t>d’Études</a:t>
            </a:r>
            <a:r>
              <a:rPr lang="en-US" dirty="0"/>
              <a:t> a </a:t>
            </a:r>
            <a:r>
              <a:rPr lang="en-US" dirty="0" err="1"/>
              <a:t>été</a:t>
            </a:r>
            <a:r>
              <a:rPr lang="en-US" dirty="0"/>
              <a:t> de </a:t>
            </a:r>
            <a:r>
              <a:rPr lang="en-US" dirty="0" err="1"/>
              <a:t>préparer</a:t>
            </a:r>
            <a:r>
              <a:rPr lang="en-US" dirty="0"/>
              <a:t> et </a:t>
            </a:r>
            <a:r>
              <a:rPr lang="en-US" dirty="0" err="1"/>
              <a:t>planifier</a:t>
            </a:r>
            <a:r>
              <a:rPr lang="en-US" dirty="0"/>
              <a:t> la migration du </a:t>
            </a:r>
            <a:r>
              <a:rPr lang="en-US" dirty="0" err="1"/>
              <a:t>projet</a:t>
            </a:r>
            <a:r>
              <a:rPr lang="en-US" dirty="0"/>
              <a:t> </a:t>
            </a:r>
            <a:r>
              <a:rPr lang="en-US" dirty="0" err="1"/>
              <a:t>vers</a:t>
            </a:r>
            <a:r>
              <a:rPr lang="en-US" dirty="0"/>
              <a:t> Symfony 6.4 et PHP 8.2, tout </a:t>
            </a:r>
            <a:r>
              <a:rPr lang="en-US" dirty="0" err="1"/>
              <a:t>en</a:t>
            </a:r>
            <a:r>
              <a:rPr lang="en-US" dirty="0"/>
              <a:t> </a:t>
            </a:r>
            <a:r>
              <a:rPr lang="en-US" dirty="0" err="1"/>
              <a:t>garantissant</a:t>
            </a:r>
            <a:r>
              <a:rPr lang="en-US" dirty="0"/>
              <a:t> la </a:t>
            </a:r>
            <a:r>
              <a:rPr lang="en-US" dirty="0" err="1"/>
              <a:t>stabilité</a:t>
            </a:r>
            <a:r>
              <a:rPr lang="en-US" dirty="0"/>
              <a:t> </a:t>
            </a:r>
            <a:r>
              <a:rPr lang="en-US" dirty="0" err="1"/>
              <a:t>fonctionnelle</a:t>
            </a:r>
            <a:r>
              <a:rPr lang="en-US" dirty="0"/>
              <a:t> de </a:t>
            </a:r>
            <a:r>
              <a:rPr lang="en-US" dirty="0" err="1"/>
              <a:t>l’application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L’approche</a:t>
            </a:r>
            <a:r>
              <a:rPr lang="en-US" dirty="0"/>
              <a:t> du processus</a:t>
            </a:r>
          </a:p>
          <a:p>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en-US" dirty="0"/>
              <a:t>Pour </a:t>
            </a:r>
            <a:r>
              <a:rPr lang="en-US" dirty="0" err="1"/>
              <a:t>atteindre</a:t>
            </a:r>
            <a:r>
              <a:rPr lang="en-US" dirty="0"/>
              <a:t> </a:t>
            </a:r>
            <a:r>
              <a:rPr lang="en-US" dirty="0" err="1"/>
              <a:t>cet</a:t>
            </a:r>
            <a:r>
              <a:rPr lang="en-US" dirty="0"/>
              <a:t> </a:t>
            </a:r>
            <a:r>
              <a:rPr lang="en-US" dirty="0" err="1"/>
              <a:t>objectif</a:t>
            </a:r>
            <a:r>
              <a:rPr lang="en-US" dirty="0"/>
              <a:t>, </a:t>
            </a:r>
            <a:r>
              <a:rPr lang="en-US" dirty="0" err="1"/>
              <a:t>j’ai</a:t>
            </a:r>
            <a:r>
              <a:rPr lang="en-US" dirty="0"/>
              <a:t> </a:t>
            </a:r>
            <a:r>
              <a:rPr lang="en-US" dirty="0" err="1"/>
              <a:t>suivi</a:t>
            </a:r>
            <a:r>
              <a:rPr lang="en-US" dirty="0"/>
              <a:t> </a:t>
            </a:r>
            <a:r>
              <a:rPr lang="en-US" dirty="0" err="1"/>
              <a:t>une</a:t>
            </a:r>
            <a:r>
              <a:rPr lang="en-US" dirty="0"/>
              <a:t> </a:t>
            </a:r>
            <a:r>
              <a:rPr lang="en-US" dirty="0" err="1"/>
              <a:t>approche</a:t>
            </a:r>
            <a:r>
              <a:rPr lang="en-US" dirty="0"/>
              <a:t> progressive et </a:t>
            </a:r>
            <a:r>
              <a:rPr lang="en-US" dirty="0" err="1"/>
              <a:t>structurée</a:t>
            </a:r>
            <a:r>
              <a:rPr lang="en-US" dirty="0"/>
              <a:t>.</a:t>
            </a:r>
          </a:p>
          <a:p>
            <a:endParaRPr lang="en-US" dirty="0"/>
          </a:p>
          <a:p>
            <a:r>
              <a:rPr lang="en-US" dirty="0"/>
              <a:t>Le travail a </a:t>
            </a:r>
            <a:r>
              <a:rPr lang="en-US" dirty="0" err="1"/>
              <a:t>été</a:t>
            </a:r>
            <a:r>
              <a:rPr lang="en-US" dirty="0"/>
              <a:t> </a:t>
            </a:r>
            <a:r>
              <a:rPr lang="en-US" dirty="0" err="1"/>
              <a:t>divisé</a:t>
            </a:r>
            <a:r>
              <a:rPr lang="en-US" dirty="0"/>
              <a:t> </a:t>
            </a:r>
            <a:r>
              <a:rPr lang="en-US" dirty="0" err="1"/>
              <a:t>en</a:t>
            </a:r>
            <a:r>
              <a:rPr lang="en-US" dirty="0"/>
              <a:t> trois </a:t>
            </a:r>
            <a:r>
              <a:rPr lang="en-US" dirty="0" err="1"/>
              <a:t>grandes</a:t>
            </a:r>
            <a:r>
              <a:rPr lang="en-US" dirty="0"/>
              <a:t> étapes :</a:t>
            </a:r>
          </a:p>
          <a:p>
            <a:r>
              <a:rPr lang="en-US" dirty="0"/>
              <a:t>[NEXT SLIDE]</a:t>
            </a:r>
          </a:p>
          <a:p>
            <a:endParaRPr lang="en-US" dirty="0"/>
          </a:p>
          <a:p>
            <a:r>
              <a:rPr lang="en-US" dirty="0"/>
              <a:t>- </a:t>
            </a:r>
            <a:r>
              <a:rPr lang="en-US" dirty="0" err="1"/>
              <a:t>D’abord</a:t>
            </a:r>
            <a:r>
              <a:rPr lang="en-US" dirty="0"/>
              <a:t>, </a:t>
            </a:r>
            <a:r>
              <a:rPr lang="en-US" dirty="0" err="1"/>
              <a:t>j’ai</a:t>
            </a:r>
            <a:r>
              <a:rPr lang="en-US" dirty="0"/>
              <a:t> fait </a:t>
            </a:r>
            <a:r>
              <a:rPr lang="en-US" dirty="0" err="1"/>
              <a:t>une</a:t>
            </a:r>
            <a:r>
              <a:rPr lang="en-US" dirty="0"/>
              <a:t> migration sur un </a:t>
            </a:r>
            <a:r>
              <a:rPr lang="en-US" dirty="0" err="1"/>
              <a:t>projet</a:t>
            </a:r>
            <a:r>
              <a:rPr lang="en-US" dirty="0"/>
              <a:t> Symfony 5.4 simple, pour tester les </a:t>
            </a:r>
            <a:r>
              <a:rPr lang="en-US" dirty="0" err="1"/>
              <a:t>outils</a:t>
            </a:r>
            <a:r>
              <a:rPr lang="en-US" dirty="0"/>
              <a:t> et </a:t>
            </a:r>
            <a:r>
              <a:rPr lang="en-US" dirty="0" err="1"/>
              <a:t>comprendre</a:t>
            </a:r>
            <a:r>
              <a:rPr lang="en-US" dirty="0"/>
              <a:t> les </a:t>
            </a:r>
            <a:r>
              <a:rPr lang="en-US" dirty="0" err="1"/>
              <a:t>dépréciations</a:t>
            </a:r>
            <a:r>
              <a:rPr lang="en-US" dirty="0"/>
              <a:t>.</a:t>
            </a:r>
          </a:p>
          <a:p>
            <a:endParaRPr lang="en-US" dirty="0"/>
          </a:p>
          <a:p>
            <a:r>
              <a:rPr lang="en-US" dirty="0"/>
              <a:t>[NEXT SLIDE]</a:t>
            </a:r>
          </a:p>
          <a:p>
            <a:r>
              <a:rPr lang="en-US" dirty="0"/>
              <a:t>- Ensuite, </a:t>
            </a:r>
            <a:r>
              <a:rPr lang="en-US" dirty="0" err="1"/>
              <a:t>j’ai</a:t>
            </a:r>
            <a:r>
              <a:rPr lang="en-US" dirty="0"/>
              <a:t> </a:t>
            </a:r>
            <a:r>
              <a:rPr lang="en-US" dirty="0" err="1"/>
              <a:t>intégré</a:t>
            </a:r>
            <a:r>
              <a:rPr lang="en-US" dirty="0"/>
              <a:t> le </a:t>
            </a:r>
            <a:r>
              <a:rPr lang="en-US" dirty="0" err="1"/>
              <a:t>fichier</a:t>
            </a:r>
            <a:r>
              <a:rPr lang="en-US" dirty="0"/>
              <a:t> </a:t>
            </a:r>
            <a:r>
              <a:rPr lang="en-US" dirty="0" err="1"/>
              <a:t>composer.json</a:t>
            </a:r>
            <a:r>
              <a:rPr lang="en-US" dirty="0"/>
              <a:t> du </a:t>
            </a:r>
            <a:r>
              <a:rPr lang="en-US" dirty="0" err="1"/>
              <a:t>projet</a:t>
            </a:r>
            <a:r>
              <a:rPr lang="en-US" dirty="0"/>
              <a:t> </a:t>
            </a:r>
            <a:r>
              <a:rPr lang="en-US" dirty="0" err="1"/>
              <a:t>Autossimo</a:t>
            </a:r>
            <a:r>
              <a:rPr lang="en-US" dirty="0"/>
              <a:t> dans </a:t>
            </a:r>
            <a:r>
              <a:rPr lang="en-US" dirty="0" err="1"/>
              <a:t>l’environnement</a:t>
            </a:r>
            <a:r>
              <a:rPr lang="en-US" dirty="0"/>
              <a:t> de test, pour identifier les </a:t>
            </a:r>
            <a:r>
              <a:rPr lang="en-US" dirty="0" err="1"/>
              <a:t>dépendances</a:t>
            </a:r>
            <a:r>
              <a:rPr lang="en-US" dirty="0"/>
              <a:t> </a:t>
            </a:r>
            <a:r>
              <a:rPr lang="en-US" dirty="0" err="1"/>
              <a:t>obsolètes</a:t>
            </a:r>
            <a:r>
              <a:rPr lang="en-US" dirty="0"/>
              <a:t>.</a:t>
            </a:r>
          </a:p>
          <a:p>
            <a:endParaRPr lang="en-US" dirty="0"/>
          </a:p>
          <a:p>
            <a:r>
              <a:rPr lang="en-US" dirty="0"/>
              <a:t>[NEXT SLIDE]</a:t>
            </a:r>
          </a:p>
          <a:p>
            <a:r>
              <a:rPr lang="en-US" dirty="0"/>
              <a:t>- </a:t>
            </a:r>
            <a:r>
              <a:rPr lang="en-US" dirty="0" err="1"/>
              <a:t>Enfin</a:t>
            </a:r>
            <a:r>
              <a:rPr lang="en-US" dirty="0"/>
              <a:t>, </a:t>
            </a:r>
            <a:r>
              <a:rPr lang="en-US" dirty="0" err="1"/>
              <a:t>j’ai</a:t>
            </a:r>
            <a:r>
              <a:rPr lang="en-US" dirty="0"/>
              <a:t> fait </a:t>
            </a:r>
            <a:r>
              <a:rPr lang="en-US" dirty="0" err="1"/>
              <a:t>une</a:t>
            </a:r>
            <a:r>
              <a:rPr lang="en-US" dirty="0"/>
              <a:t> </a:t>
            </a:r>
            <a:r>
              <a:rPr lang="en-US" dirty="0" err="1"/>
              <a:t>analyse</a:t>
            </a:r>
            <a:r>
              <a:rPr lang="en-US" dirty="0"/>
              <a:t> </a:t>
            </a:r>
            <a:r>
              <a:rPr lang="en-US" dirty="0" err="1"/>
              <a:t>complète</a:t>
            </a:r>
            <a:r>
              <a:rPr lang="en-US" dirty="0"/>
              <a:t> du code </a:t>
            </a:r>
            <a:r>
              <a:rPr lang="en-US" dirty="0" err="1"/>
              <a:t>d’Autossimo</a:t>
            </a:r>
            <a:r>
              <a:rPr lang="en-US" dirty="0"/>
              <a:t>, pour </a:t>
            </a:r>
            <a:r>
              <a:rPr lang="en-US" dirty="0" err="1"/>
              <a:t>détecter</a:t>
            </a:r>
            <a:r>
              <a:rPr lang="en-US" dirty="0"/>
              <a:t> les </a:t>
            </a:r>
            <a:r>
              <a:rPr lang="en-US" dirty="0" err="1"/>
              <a:t>problèmes</a:t>
            </a:r>
            <a:r>
              <a:rPr lang="en-US" dirty="0"/>
              <a:t> à </a:t>
            </a:r>
            <a:r>
              <a:rPr lang="en-US" dirty="0" err="1"/>
              <a:t>corriger</a:t>
            </a:r>
            <a:r>
              <a:rPr lang="en-US" dirty="0"/>
              <a:t> </a:t>
            </a:r>
            <a:r>
              <a:rPr lang="en-US" dirty="0" err="1"/>
              <a:t>avant</a:t>
            </a:r>
            <a:r>
              <a:rPr lang="en-US" dirty="0"/>
              <a:t> la migration.</a:t>
            </a:r>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12</a:t>
            </a:fld>
            <a:endParaRPr lang="cs-CZ"/>
          </a:p>
        </p:txBody>
      </p:sp>
    </p:spTree>
    <p:extLst>
      <p:ext uri="{BB962C8B-B14F-4D97-AF65-F5344CB8AC3E}">
        <p14:creationId xmlns:p14="http://schemas.microsoft.com/office/powerpoint/2010/main" val="2203258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17D42-6EB4-90DD-D741-D7BB8AAA0CD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BC6F3AC9-8470-97A5-B695-8C18FE4456F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A31297D8-2245-6117-3C9A-45F213ED812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6A60EAD2-5D5A-0C70-5F84-451961A8656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A8511007-C980-C8DB-AFA8-B35BC86CA03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Avant de commencer la migration sur le vrai projet </a:t>
            </a:r>
            <a:r>
              <a:rPr lang="fr-FR" dirty="0" err="1"/>
              <a:t>Autossimo</a:t>
            </a:r>
            <a:r>
              <a:rPr lang="fr-FR" dirty="0"/>
              <a:t>, j’ai créé un « projet Symfony 5.4 simple », juste pour faire des tests. </a:t>
            </a:r>
          </a:p>
        </p:txBody>
      </p:sp>
      <p:sp>
        <p:nvSpPr>
          <p:cNvPr id="6" name="Footer Placeholder 5">
            <a:extLst>
              <a:ext uri="{FF2B5EF4-FFF2-40B4-BE49-F238E27FC236}">
                <a16:creationId xmlns:a16="http://schemas.microsoft.com/office/drawing/2014/main" id="{CD06DA93-B54E-89A2-F559-7E1030BB4625}"/>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2B702FDD-5998-6779-1400-D14FFCE96477}"/>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719727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A6E86-EE09-E37D-BFCF-F55840B97E82}"/>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DAA832B2-45BC-CCCA-39B2-6F9D5BD3BCF8}"/>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4EE15EE4-BC43-821B-E720-50E61581018A}"/>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3ED054F-6291-AD4E-70FA-A7DAA6176F22}"/>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598A5B88-5F06-C30D-2A0A-CA8282A2215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[NEXT SLIDE] </a:t>
            </a:r>
          </a:p>
          <a:p>
            <a:r>
              <a:rPr lang="fr-FR" dirty="0"/>
              <a:t>Ce projet contenait quelques entités basiques comme </a:t>
            </a:r>
            <a:r>
              <a:rPr lang="fr-FR" dirty="0" err="1"/>
              <a:t>Author</a:t>
            </a:r>
            <a:r>
              <a:rPr lang="fr-FR" dirty="0"/>
              <a:t> et Book, avec un CRUD pour chaque entité.</a:t>
            </a:r>
          </a:p>
          <a:p>
            <a:endParaRPr lang="fr-FR" dirty="0"/>
          </a:p>
          <a:p>
            <a:r>
              <a:rPr lang="fr-FR" dirty="0"/>
              <a:t>Un CRUD est l'acronyme de « </a:t>
            </a:r>
            <a:r>
              <a:rPr lang="fr-FR" dirty="0" err="1"/>
              <a:t>Create</a:t>
            </a:r>
            <a:r>
              <a:rPr lang="fr-FR" dirty="0"/>
              <a:t>, Read, Update, </a:t>
            </a:r>
            <a:r>
              <a:rPr lang="fr-FR" dirty="0" err="1"/>
              <a:t>Delete</a:t>
            </a:r>
            <a:r>
              <a:rPr lang="fr-FR" dirty="0"/>
              <a:t>  ». Dans ce contexte, j’ai créé des différentes pages permettant à l'utilisateur de créer, lire, mettre à jour et supprimer chaque entité.</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L’objectif était de comprendre les étapes nécessaires pour réussir une migration vers Symfony 6.4, sans entrer dans le code métier.</a:t>
            </a:r>
          </a:p>
          <a:p>
            <a:r>
              <a:rPr lang="fr-FR" dirty="0"/>
              <a:t>[NEXT SLIDE]</a:t>
            </a:r>
          </a:p>
          <a:p>
            <a:r>
              <a:rPr lang="fr-FR" dirty="0"/>
              <a:t>J’ai utilisé Docker pour gérer l’environnement.</a:t>
            </a:r>
          </a:p>
          <a:p>
            <a:r>
              <a:rPr lang="fr-FR" dirty="0"/>
              <a:t>Docker est une plateforme qui utilise la conteneurisation pour empaqueter et exécuter des applications. </a:t>
            </a:r>
          </a:p>
          <a:p>
            <a:r>
              <a:rPr lang="fr-FR" dirty="0"/>
              <a:t>Les conteneurs sont des packages légers, autonomes et exécutables qui incluent tout le nécessaire à l'exécution d'une application, comme le code, l'environnement d'exécution, les outils système et les bibliothèques.</a:t>
            </a:r>
          </a:p>
          <a:p>
            <a:r>
              <a:rPr lang="fr-FR" dirty="0"/>
              <a:t>[NEXT SLIDE]</a:t>
            </a:r>
          </a:p>
          <a:p>
            <a:r>
              <a:rPr lang="fr-FR" dirty="0"/>
              <a:t>L'un des premières étapes pour réussir une telle migration, c'est d'identifier et supprimer les dépréciations.</a:t>
            </a:r>
          </a:p>
          <a:p>
            <a:r>
              <a:rPr lang="fr-FR" dirty="0"/>
              <a:t>Une dépréciation, c’est un composant, une fonction ou une méthode que Symfony prévoit de supprimer dans les prochaines versions. Pour qu’une migration Symfony fonctionne correctement, il faut d’abord supprimer les dépréciations présentes dans le code. </a:t>
            </a:r>
          </a:p>
          <a:p>
            <a:r>
              <a:rPr lang="fr-FR"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identifier les dépréciations, j'ai utilisé Symfony Profiler. Le Symfony Profiler est un puissant outil de développement intégré au Framework Symfony qui permet d'afficher des informations détaillées sur une requête.</a:t>
            </a:r>
          </a:p>
          <a:p>
            <a:endParaRPr lang="fr-FR" dirty="0"/>
          </a:p>
        </p:txBody>
      </p:sp>
      <p:sp>
        <p:nvSpPr>
          <p:cNvPr id="6" name="Footer Placeholder 5">
            <a:extLst>
              <a:ext uri="{FF2B5EF4-FFF2-40B4-BE49-F238E27FC236}">
                <a16:creationId xmlns:a16="http://schemas.microsoft.com/office/drawing/2014/main" id="{90749368-A7A8-7DD5-FDDB-B7F56F8F80E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26F2968-CC5C-0003-D144-DAC71800AAB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58001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Voilà un aperçu des dépréciations en utilisant Symfony Profiler, </a:t>
            </a:r>
          </a:p>
          <a:p>
            <a:r>
              <a:rPr lang="fr-FR" sz="1200" kern="1200" dirty="0">
                <a:solidFill>
                  <a:schemeClr val="tx1"/>
                </a:solidFill>
                <a:effectLst/>
                <a:latin typeface="+mn-lt"/>
                <a:ea typeface="+mn-ea"/>
                <a:cs typeface="+mn-cs"/>
              </a:rPr>
              <a:t>[CLICK]</a:t>
            </a:r>
          </a:p>
          <a:p>
            <a:r>
              <a:rPr lang="fr-FR" dirty="0"/>
              <a:t>nous pouvons voire qu'il y a 32 dépréciations présents en ce moment.</a:t>
            </a:r>
          </a:p>
          <a:p>
            <a:endParaRPr lang="fr-FR" dirty="0"/>
          </a:p>
          <a:p>
            <a:r>
              <a:rPr lang="fr-FR" dirty="0"/>
              <a:t> L'analyse initiative de ces dépréciations a révélé que la majorité des dépréciations concernait la configuration.</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15</a:t>
            </a:fld>
            <a:endParaRPr lang="cs-CZ"/>
          </a:p>
        </p:txBody>
      </p:sp>
    </p:spTree>
    <p:extLst>
      <p:ext uri="{BB962C8B-B14F-4D97-AF65-F5344CB8AC3E}">
        <p14:creationId xmlns:p14="http://schemas.microsoft.com/office/powerpoint/2010/main" val="2428608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FE9045-5241-F673-F536-D2582D10B191}"/>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9CA0EDD3-6E88-B431-000B-F5260F1CAC8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A86B157-9321-CD67-54B8-E9065695BB62}"/>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AA729D0-4954-A880-5C62-A8DF86668D5D}"/>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DB245352-0862-8039-C136-F31A4BE36A9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Ensuite, j’ai utilisé </a:t>
            </a:r>
            <a:r>
              <a:rPr lang="fr-FR" b="1" dirty="0" err="1"/>
              <a:t>Rector</a:t>
            </a:r>
            <a:r>
              <a:rPr lang="fr-FR" dirty="0"/>
              <a:t>, un outil d’automatisation dédié au </a:t>
            </a:r>
            <a:r>
              <a:rPr lang="fr-FR" dirty="0" err="1"/>
              <a:t>refactoring</a:t>
            </a:r>
            <a:r>
              <a:rPr lang="fr-FR" dirty="0"/>
              <a:t>, à la suppression des éléments dépréciés et à la modernisation du code hérité. Grâce à </a:t>
            </a:r>
            <a:r>
              <a:rPr lang="fr-FR" dirty="0" err="1"/>
              <a:t>Rector</a:t>
            </a:r>
            <a:r>
              <a:rPr lang="fr-FR" dirty="0"/>
              <a:t>, j’ai pu détecter et corriger automatiquement certaines dépréciations.</a:t>
            </a:r>
          </a:p>
        </p:txBody>
      </p:sp>
      <p:sp>
        <p:nvSpPr>
          <p:cNvPr id="6" name="Footer Placeholder 5">
            <a:extLst>
              <a:ext uri="{FF2B5EF4-FFF2-40B4-BE49-F238E27FC236}">
                <a16:creationId xmlns:a16="http://schemas.microsoft.com/office/drawing/2014/main" id="{09F680BB-77F0-277F-D675-D5D238D7192E}"/>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5CE62CA9-AC9C-C6B1-9AE0-293E8B698330}"/>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810057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FCB21-D2E4-4EC6-0F17-E9EC4DCE9EB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CF008D2-B785-4FE6-303A-C82E5BBD301C}"/>
              </a:ext>
            </a:extLst>
          </p:cNvPr>
          <p:cNvSpPr>
            <a:spLocks noGrp="1" noRot="1" noChangeAspect="1"/>
          </p:cNvSpPr>
          <p:nvPr>
            <p:ph type="sldImg"/>
          </p:nvPr>
        </p:nvSpPr>
        <p:spPr>
          <a:xfrm>
            <a:off x="2290763" y="512763"/>
            <a:ext cx="4562475" cy="2566987"/>
          </a:xfrm>
        </p:spPr>
      </p:sp>
      <p:sp>
        <p:nvSpPr>
          <p:cNvPr id="3" name="Espace réservé des notes 2">
            <a:extLst>
              <a:ext uri="{FF2B5EF4-FFF2-40B4-BE49-F238E27FC236}">
                <a16:creationId xmlns:a16="http://schemas.microsoft.com/office/drawing/2014/main" id="{9A1963F7-2011-34CF-4B72-11E3A84B9927}"/>
              </a:ext>
            </a:extLst>
          </p:cNvPr>
          <p:cNvSpPr>
            <a:spLocks noGrp="1"/>
          </p:cNvSpPr>
          <p:nvPr>
            <p:ph type="body" idx="1"/>
          </p:nvPr>
        </p:nvSpPr>
        <p:spPr/>
        <p:txBody>
          <a:bodyPr/>
          <a:lstStyle/>
          <a:p>
            <a:r>
              <a:rPr lang="fr-FR" dirty="0"/>
              <a:t>Par la suite, j’ai modifié le </a:t>
            </a:r>
            <a:r>
              <a:rPr lang="fr-FR" b="1" dirty="0" err="1"/>
              <a:t>Dockerfile</a:t>
            </a:r>
            <a:r>
              <a:rPr lang="fr-FR" dirty="0"/>
              <a:t>, qui contient la configuration du conteneur PHP, en remplaçant l’image de base par une version </a:t>
            </a:r>
            <a:r>
              <a:rPr lang="fr-FR" b="1" dirty="0"/>
              <a:t>PHP 8.1</a:t>
            </a:r>
            <a:r>
              <a:rPr lang="fr-FR" dirty="0"/>
              <a:t>, conformément au prérequis minimum de Symfony 6.4. J’ai également mis à jour la version de PHP dans le fichier </a:t>
            </a:r>
            <a:r>
              <a:rPr lang="fr-FR" b="1" dirty="0" err="1"/>
              <a:t>composer.json</a:t>
            </a:r>
            <a:r>
              <a:rPr lang="fr-FR" dirty="0"/>
              <a:t>, qui définit les dépendances utilisées par le projet.</a:t>
            </a:r>
          </a:p>
        </p:txBody>
      </p:sp>
      <p:sp>
        <p:nvSpPr>
          <p:cNvPr id="4" name="Espace réservé du numéro de diapositive 3">
            <a:extLst>
              <a:ext uri="{FF2B5EF4-FFF2-40B4-BE49-F238E27FC236}">
                <a16:creationId xmlns:a16="http://schemas.microsoft.com/office/drawing/2014/main" id="{98E4693C-5949-3892-31D5-F1970BA63D5E}"/>
              </a:ext>
            </a:extLst>
          </p:cNvPr>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4900695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53CD4-C28F-DFFB-E53F-38DFB921CAF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292D190-C1F7-CA09-6A67-D50CE5A92F9F}"/>
              </a:ext>
            </a:extLst>
          </p:cNvPr>
          <p:cNvSpPr>
            <a:spLocks noGrp="1" noRot="1" noChangeAspect="1"/>
          </p:cNvSpPr>
          <p:nvPr>
            <p:ph type="sldImg"/>
          </p:nvPr>
        </p:nvSpPr>
        <p:spPr>
          <a:xfrm>
            <a:off x="2290763" y="512763"/>
            <a:ext cx="4562475" cy="2566987"/>
          </a:xfrm>
        </p:spPr>
      </p:sp>
      <p:sp>
        <p:nvSpPr>
          <p:cNvPr id="3" name="Espace réservé des notes 2">
            <a:extLst>
              <a:ext uri="{FF2B5EF4-FFF2-40B4-BE49-F238E27FC236}">
                <a16:creationId xmlns:a16="http://schemas.microsoft.com/office/drawing/2014/main" id="{72B58841-828E-5061-1492-308501BC2D1B}"/>
              </a:ext>
            </a:extLst>
          </p:cNvPr>
          <p:cNvSpPr>
            <a:spLocks noGrp="1"/>
          </p:cNvSpPr>
          <p:nvPr>
            <p:ph type="body" idx="1"/>
          </p:nvPr>
        </p:nvSpPr>
        <p:spPr/>
        <p:txBody>
          <a:bodyPr/>
          <a:lstStyle/>
          <a:p>
            <a:r>
              <a:rPr lang="fr-FR" dirty="0"/>
              <a:t>L’étape suivante a été la mise à jour des recettes Symfony, qui automatisent l’installation et la configuration de certains composants. </a:t>
            </a:r>
          </a:p>
        </p:txBody>
      </p:sp>
      <p:sp>
        <p:nvSpPr>
          <p:cNvPr id="4" name="Espace réservé du numéro de diapositive 3">
            <a:extLst>
              <a:ext uri="{FF2B5EF4-FFF2-40B4-BE49-F238E27FC236}">
                <a16:creationId xmlns:a16="http://schemas.microsoft.com/office/drawing/2014/main" id="{67F50B59-FD74-C968-5E67-BA9A1BC45DF0}"/>
              </a:ext>
            </a:extLst>
          </p:cNvPr>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1849177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1BA7A-A64B-D186-A9EE-D8D4AEAC0A4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E242CB3-30A7-A75F-77B3-5E760472B7A6}"/>
              </a:ext>
            </a:extLst>
          </p:cNvPr>
          <p:cNvSpPr>
            <a:spLocks noGrp="1" noRot="1" noChangeAspect="1"/>
          </p:cNvSpPr>
          <p:nvPr>
            <p:ph type="sldImg"/>
          </p:nvPr>
        </p:nvSpPr>
        <p:spPr>
          <a:xfrm>
            <a:off x="2290763" y="512763"/>
            <a:ext cx="4562475" cy="2566987"/>
          </a:xfrm>
        </p:spPr>
      </p:sp>
      <p:sp>
        <p:nvSpPr>
          <p:cNvPr id="3" name="Espace réservé des notes 2">
            <a:extLst>
              <a:ext uri="{FF2B5EF4-FFF2-40B4-BE49-F238E27FC236}">
                <a16:creationId xmlns:a16="http://schemas.microsoft.com/office/drawing/2014/main" id="{0CD22F45-9EAF-EC5F-0525-602242148D8A}"/>
              </a:ext>
            </a:extLst>
          </p:cNvPr>
          <p:cNvSpPr>
            <a:spLocks noGrp="1"/>
          </p:cNvSpPr>
          <p:nvPr>
            <p:ph type="body" idx="1"/>
          </p:nvPr>
        </p:nvSpPr>
        <p:spPr/>
        <p:txBody>
          <a:bodyPr/>
          <a:lstStyle/>
          <a:p>
            <a:r>
              <a:rPr lang="fr-FR" dirty="0"/>
              <a:t>Le fichier </a:t>
            </a:r>
            <a:r>
              <a:rPr lang="fr-FR" b="1" dirty="0" err="1"/>
              <a:t>composer.json</a:t>
            </a:r>
            <a:r>
              <a:rPr lang="fr-FR" dirty="0"/>
              <a:t> a ensuite été modifié afin de mettre à jour tous les packages </a:t>
            </a:r>
            <a:r>
              <a:rPr lang="fr-FR" dirty="0" err="1"/>
              <a:t>symfony</a:t>
            </a:r>
            <a:r>
              <a:rPr lang="fr-FR" dirty="0"/>
              <a:t>, en passant de la version </a:t>
            </a:r>
            <a:r>
              <a:rPr lang="fr-FR" b="1" dirty="0"/>
              <a:t>5.4</a:t>
            </a:r>
            <a:r>
              <a:rPr lang="fr-FR" dirty="0"/>
              <a:t> à la version </a:t>
            </a:r>
            <a:r>
              <a:rPr lang="fr-FR" b="1" dirty="0"/>
              <a:t>6.4</a:t>
            </a:r>
            <a:r>
              <a:rPr lang="fr-FR" dirty="0"/>
              <a:t>.</a:t>
            </a:r>
          </a:p>
          <a:p>
            <a:r>
              <a:rPr lang="fr-FR"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mise à niveau a été appliquée en exécutant la commande suivante :</a:t>
            </a:r>
            <a:br>
              <a:rPr lang="fr-FR" dirty="0"/>
            </a:br>
            <a:r>
              <a:rPr lang="fr-FR" dirty="0"/>
              <a:t>composer update '</a:t>
            </a:r>
            <a:r>
              <a:rPr lang="fr-FR" dirty="0" err="1"/>
              <a:t>symfony</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Enfin, le processus s’est conclu avec succès. L’application a pu démarrer sous Symfony 6.4 sans erreur.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endParaRPr lang="fr-FR" dirty="0"/>
          </a:p>
          <a:p>
            <a:endParaRPr lang="fr-FR" dirty="0"/>
          </a:p>
        </p:txBody>
      </p:sp>
      <p:sp>
        <p:nvSpPr>
          <p:cNvPr id="4" name="Espace réservé du numéro de diapositive 3">
            <a:extLst>
              <a:ext uri="{FF2B5EF4-FFF2-40B4-BE49-F238E27FC236}">
                <a16:creationId xmlns:a16="http://schemas.microsoft.com/office/drawing/2014/main" id="{1B79938D-9024-A234-6EA8-01C2FD02221B}"/>
              </a:ext>
            </a:extLst>
          </p:cNvPr>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360504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Pour une meilleure compréhension de mon travail, la présentation sera organisée selon la structure suivante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AEE95-9147-AAFD-46DD-37E2FEEE8CC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B8790F5-8617-FE97-7908-598F4AA7D807}"/>
              </a:ext>
            </a:extLst>
          </p:cNvPr>
          <p:cNvSpPr>
            <a:spLocks noGrp="1" noRot="1" noChangeAspect="1"/>
          </p:cNvSpPr>
          <p:nvPr>
            <p:ph type="sldImg"/>
          </p:nvPr>
        </p:nvSpPr>
        <p:spPr>
          <a:xfrm>
            <a:off x="2290763" y="512763"/>
            <a:ext cx="4562475" cy="2566987"/>
          </a:xfrm>
        </p:spPr>
      </p:sp>
      <p:sp>
        <p:nvSpPr>
          <p:cNvPr id="3" name="Espace réservé des notes 2">
            <a:extLst>
              <a:ext uri="{FF2B5EF4-FFF2-40B4-BE49-F238E27FC236}">
                <a16:creationId xmlns:a16="http://schemas.microsoft.com/office/drawing/2014/main" id="{B0AB25B9-FD6D-89A9-3D37-C94677D8FD38}"/>
              </a:ext>
            </a:extLst>
          </p:cNvPr>
          <p:cNvSpPr>
            <a:spLocks noGrp="1"/>
          </p:cNvSpPr>
          <p:nvPr>
            <p:ph type="body" idx="1"/>
          </p:nvPr>
        </p:nvSpPr>
        <p:spPr/>
        <p:txBody>
          <a:bodyPr/>
          <a:lstStyle/>
          <a:p>
            <a:r>
              <a:rPr lang="fr-FR" dirty="0"/>
              <a:t>Ce projet test m’a permis d’acquérir plusieurs compétences clés, notamment :</a:t>
            </a:r>
          </a:p>
          <a:p>
            <a:r>
              <a:rPr lang="fr-FR" sz="1200" kern="1200" dirty="0">
                <a:solidFill>
                  <a:schemeClr val="tx1"/>
                </a:solidFill>
                <a:effectLst/>
                <a:latin typeface="+mn-lt"/>
                <a:ea typeface="+mn-ea"/>
                <a:cs typeface="+mn-cs"/>
              </a:rPr>
              <a:t>[CLICK]</a:t>
            </a:r>
            <a:endParaRPr lang="fr-FR" dirty="0"/>
          </a:p>
          <a:p>
            <a:pPr marL="171450" indent="-171450">
              <a:buFont typeface="Arial" panose="020B0604020202020204" pitchFamily="34" charset="0"/>
              <a:buChar char="•"/>
            </a:pPr>
            <a:r>
              <a:rPr lang="fr-FR" dirty="0"/>
              <a:t>L’utilisation de </a:t>
            </a:r>
            <a:r>
              <a:rPr lang="fr-FR" b="1" dirty="0"/>
              <a:t>Docker</a:t>
            </a:r>
            <a:r>
              <a:rPr lang="fr-FR" dirty="0"/>
              <a:t> pour mettre en place un environnement de développement stable ;</a:t>
            </a:r>
          </a:p>
          <a:p>
            <a:pPr marL="171450" indent="-171450">
              <a:buFont typeface="Arial" panose="020B0604020202020204" pitchFamily="34" charset="0"/>
              <a:buChar char="•"/>
            </a:pPr>
            <a:r>
              <a:rPr lang="fr-FR" dirty="0"/>
              <a:t>La suppression des dépréciations, à la fois manuellement et à l’aide de l’outil </a:t>
            </a:r>
            <a:r>
              <a:rPr lang="fr-FR" b="1" dirty="0" err="1"/>
              <a:t>Rector</a:t>
            </a:r>
            <a:r>
              <a:rPr lang="fr-FR" dirty="0"/>
              <a:t> ;</a:t>
            </a:r>
          </a:p>
          <a:p>
            <a:pPr marL="171450" indent="-171450">
              <a:buFont typeface="Arial" panose="020B0604020202020204" pitchFamily="34" charset="0"/>
              <a:buChar char="•"/>
            </a:pPr>
            <a:r>
              <a:rPr lang="fr-FR" dirty="0"/>
              <a:t>La mise à jour des </a:t>
            </a:r>
            <a:r>
              <a:rPr lang="fr-FR" b="1" dirty="0"/>
              <a:t>dépendances</a:t>
            </a:r>
            <a:r>
              <a:rPr lang="fr-FR" dirty="0"/>
              <a:t> sans compromettre le bon fonctionnement de l’application.</a:t>
            </a:r>
          </a:p>
          <a:p>
            <a:r>
              <a:rPr lang="fr-FR" dirty="0"/>
              <a:t>Cette étape a été essentielle pour </a:t>
            </a:r>
            <a:r>
              <a:rPr lang="fr-FR" b="1" dirty="0"/>
              <a:t>valider l’ensemble de la démarche de migration</a:t>
            </a:r>
            <a:r>
              <a:rPr lang="fr-FR" dirty="0"/>
              <a:t> avant de la reproduire sur le projet principal, </a:t>
            </a:r>
            <a:r>
              <a:rPr lang="fr-FR" b="1" dirty="0" err="1"/>
              <a:t>Autossimo</a:t>
            </a:r>
            <a:r>
              <a:rPr lang="fr-FR" dirty="0"/>
              <a:t>.</a:t>
            </a:r>
          </a:p>
        </p:txBody>
      </p:sp>
      <p:sp>
        <p:nvSpPr>
          <p:cNvPr id="4" name="Espace réservé du numéro de diapositive 3">
            <a:extLst>
              <a:ext uri="{FF2B5EF4-FFF2-40B4-BE49-F238E27FC236}">
                <a16:creationId xmlns:a16="http://schemas.microsoft.com/office/drawing/2014/main" id="{6298D837-9ABB-2220-8F59-DFE53C306CF5}"/>
              </a:ext>
            </a:extLst>
          </p:cNvPr>
          <p:cNvSpPr>
            <a:spLocks noGrp="1"/>
          </p:cNvSpPr>
          <p:nvPr>
            <p:ph type="sldNum" sz="quarter" idx="5"/>
          </p:nvPr>
        </p:nvSpPr>
        <p:spPr/>
        <p:txBody>
          <a:bodyPr/>
          <a:lstStyle/>
          <a:p>
            <a:fld id="{871B2431-D351-4C6E-A3CF-9DFAC0E3E050}" type="slidenum">
              <a:rPr lang="cs-CZ" smtClean="0"/>
              <a:t>20</a:t>
            </a:fld>
            <a:endParaRPr lang="cs-CZ"/>
          </a:p>
        </p:txBody>
      </p:sp>
    </p:spTree>
    <p:extLst>
      <p:ext uri="{BB962C8B-B14F-4D97-AF65-F5344CB8AC3E}">
        <p14:creationId xmlns:p14="http://schemas.microsoft.com/office/powerpoint/2010/main" val="163211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B5886-168D-0897-4DBD-96FAF6B0D22E}"/>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AF5FC0F9-0064-66C0-AB87-D281C8879CDF}"/>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05E96755-0205-5014-C085-EDB7582BBC3F}"/>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1B982DDD-EBD3-8D7E-FB6B-A468596964B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0B81B3E-36A3-25C0-B66C-C1CF5547E85A}"/>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a:t>Après avoir validé la migration sur un projet test, j’ai intégré le fichier composer.json d’Autossimo dans ce projet pour vérifier la compatibilité des dépendances avec PHP 8.2 et Symfony 6.4, sans modifier le code métier. Une fois les ajustements réalisés, j’ai lancé la migration vers PHP 8.2.</a:t>
            </a:r>
            <a:endParaRPr lang="fr-FR" dirty="0"/>
          </a:p>
        </p:txBody>
      </p:sp>
      <p:sp>
        <p:nvSpPr>
          <p:cNvPr id="6" name="Footer Placeholder 5">
            <a:extLst>
              <a:ext uri="{FF2B5EF4-FFF2-40B4-BE49-F238E27FC236}">
                <a16:creationId xmlns:a16="http://schemas.microsoft.com/office/drawing/2014/main" id="{068E67E9-BD73-80FF-E5F8-1F688F3B4341}"/>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0E5EDCC-0BDA-0300-3716-BCB6A3C25EEA}"/>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643389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5CE82-3B51-4C42-9256-382F5E62B03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3A87643-B926-AF8C-6D48-BDACB9F0B891}"/>
              </a:ext>
            </a:extLst>
          </p:cNvPr>
          <p:cNvSpPr>
            <a:spLocks noGrp="1" noRot="1" noChangeAspect="1"/>
          </p:cNvSpPr>
          <p:nvPr>
            <p:ph type="sldImg"/>
          </p:nvPr>
        </p:nvSpPr>
        <p:spPr>
          <a:xfrm>
            <a:off x="2290763" y="512763"/>
            <a:ext cx="4562475" cy="2566987"/>
          </a:xfrm>
        </p:spPr>
      </p:sp>
      <p:sp>
        <p:nvSpPr>
          <p:cNvPr id="3" name="Espace réservé des notes 2">
            <a:extLst>
              <a:ext uri="{FF2B5EF4-FFF2-40B4-BE49-F238E27FC236}">
                <a16:creationId xmlns:a16="http://schemas.microsoft.com/office/drawing/2014/main" id="{EA9EDB74-85B5-A62C-700C-DE47A26C2880}"/>
              </a:ext>
            </a:extLst>
          </p:cNvPr>
          <p:cNvSpPr>
            <a:spLocks noGrp="1"/>
          </p:cNvSpPr>
          <p:nvPr>
            <p:ph type="body" idx="1"/>
          </p:nvPr>
        </p:nvSpPr>
        <p:spPr/>
        <p:txBody>
          <a:bodyPr/>
          <a:lstStyle/>
          <a:p>
            <a:r>
              <a:rPr lang="fr-FR" dirty="0"/>
              <a:t>C’est à cette étape que j’ai commencé à rencontrer des </a:t>
            </a:r>
            <a:r>
              <a:rPr lang="fr-FR" b="1" dirty="0"/>
              <a:t>problèmes de compatibilité</a:t>
            </a:r>
            <a:r>
              <a:rPr lang="fr-FR" dirty="0"/>
              <a:t> entre certaines dépendances et </a:t>
            </a:r>
            <a:r>
              <a:rPr lang="fr-FR" b="1" dirty="0"/>
              <a:t>PHP 8.2</a:t>
            </a:r>
            <a:r>
              <a:rPr lang="fr-FR" dirty="0"/>
              <a:t>.</a:t>
            </a:r>
          </a:p>
          <a:p>
            <a:r>
              <a:rPr lang="fr-FR" dirty="0"/>
              <a:t>[CLICK]</a:t>
            </a:r>
          </a:p>
          <a:p>
            <a:r>
              <a:rPr lang="fr-FR" dirty="0"/>
              <a:t>Les messages d’erreur indiquaient que les versions actuellement utilisées des packages suivants ne prenaient pas en charge PHP 8 :</a:t>
            </a:r>
          </a:p>
          <a:p>
            <a:endParaRPr lang="fr-FR" dirty="0"/>
          </a:p>
          <a:p>
            <a:pPr marL="171450" indent="-171450">
              <a:buFont typeface="Arial" panose="020B0604020202020204" pitchFamily="34" charset="0"/>
              <a:buChar char="•"/>
            </a:pPr>
            <a:r>
              <a:rPr lang="fr-FR" dirty="0" err="1"/>
              <a:t>csa</a:t>
            </a:r>
            <a:r>
              <a:rPr lang="fr-FR" dirty="0"/>
              <a:t>/</a:t>
            </a:r>
            <a:r>
              <a:rPr lang="fr-FR" dirty="0" err="1"/>
              <a:t>guzzle</a:t>
            </a:r>
            <a:r>
              <a:rPr lang="fr-FR" dirty="0"/>
              <a:t>-bundle v3.2.0</a:t>
            </a:r>
          </a:p>
          <a:p>
            <a:pPr marL="171450" indent="-171450">
              <a:buFont typeface="Arial" panose="020B0604020202020204" pitchFamily="34" charset="0"/>
              <a:buChar char="•"/>
            </a:pPr>
            <a:r>
              <a:rPr lang="fr-FR" dirty="0"/>
              <a:t>laminas/laminas-code v3.4.1</a:t>
            </a:r>
          </a:p>
          <a:p>
            <a:pPr marL="171450" indent="-171450">
              <a:buFont typeface="Arial" panose="020B0604020202020204" pitchFamily="34" charset="0"/>
              <a:buChar char="•"/>
            </a:pPr>
            <a:r>
              <a:rPr lang="fr-FR" dirty="0"/>
              <a:t>laminas/</a:t>
            </a:r>
            <a:r>
              <a:rPr lang="fr-FR" dirty="0" err="1"/>
              <a:t>event</a:t>
            </a:r>
            <a:r>
              <a:rPr lang="fr-FR" dirty="0"/>
              <a:t>-manager v3.4.0</a:t>
            </a:r>
          </a:p>
          <a:p>
            <a:pPr marL="171450" indent="-171450">
              <a:buFont typeface="Arial" panose="020B0604020202020204" pitchFamily="34" charset="0"/>
              <a:buChar char="•"/>
            </a:pPr>
            <a:r>
              <a:rPr lang="fr-FR" dirty="0" err="1"/>
              <a:t>phpunit</a:t>
            </a:r>
            <a:r>
              <a:rPr lang="fr-FR" dirty="0"/>
              <a:t>/</a:t>
            </a:r>
            <a:r>
              <a:rPr lang="fr-FR" dirty="0" err="1"/>
              <a:t>phpunit</a:t>
            </a:r>
            <a:r>
              <a:rPr lang="fr-FR" dirty="0"/>
              <a:t> ^7.1</a:t>
            </a:r>
          </a:p>
        </p:txBody>
      </p:sp>
      <p:sp>
        <p:nvSpPr>
          <p:cNvPr id="4" name="Espace réservé du numéro de diapositive 3">
            <a:extLst>
              <a:ext uri="{FF2B5EF4-FFF2-40B4-BE49-F238E27FC236}">
                <a16:creationId xmlns:a16="http://schemas.microsoft.com/office/drawing/2014/main" id="{3D62DDF4-FCEC-39FD-D918-4ED437CC196F}"/>
              </a:ext>
            </a:extLst>
          </p:cNvPr>
          <p:cNvSpPr>
            <a:spLocks noGrp="1"/>
          </p:cNvSpPr>
          <p:nvPr>
            <p:ph type="sldNum" sz="quarter" idx="5"/>
          </p:nvPr>
        </p:nvSpPr>
        <p:spPr/>
        <p:txBody>
          <a:bodyPr/>
          <a:lstStyle/>
          <a:p>
            <a:fld id="{871B2431-D351-4C6E-A3CF-9DFAC0E3E050}" type="slidenum">
              <a:rPr lang="cs-CZ" smtClean="0"/>
              <a:t>22</a:t>
            </a:fld>
            <a:endParaRPr lang="cs-CZ"/>
          </a:p>
        </p:txBody>
      </p:sp>
    </p:spTree>
    <p:extLst>
      <p:ext uri="{BB962C8B-B14F-4D97-AF65-F5344CB8AC3E}">
        <p14:creationId xmlns:p14="http://schemas.microsoft.com/office/powerpoint/2010/main" val="1153657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2D143-10C5-F1D3-C9C0-892CEB574D53}"/>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2A336-0A5E-3377-A8B7-08B1D1BB036B}"/>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E0A6322E-1CAB-A8E3-D538-811C47E99C4B}"/>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5322F682-70A9-B00E-298E-3C8A99B84A8E}"/>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463E3FF-D687-429A-1AD9-32AA4B78BF7F}"/>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J’ai donc mis à jour ces dépendances directement dans le fichier </a:t>
            </a:r>
            <a:r>
              <a:rPr lang="fr-FR" b="1" dirty="0" err="1"/>
              <a:t>composer.json</a:t>
            </a:r>
            <a:r>
              <a:rPr lang="fr-FR" dirty="0"/>
              <a:t>, puis j’ai relancé la commande update afin d’appliquer les changements, </a:t>
            </a:r>
          </a:p>
          <a:p>
            <a:r>
              <a:rPr lang="fr-FR" dirty="0"/>
              <a:t>[NEXT SLIDE]</a:t>
            </a:r>
          </a:p>
          <a:p>
            <a:r>
              <a:rPr lang="fr-FR" dirty="0"/>
              <a:t>Ce qui a fonctionné cette fois-ci.</a:t>
            </a:r>
          </a:p>
          <a:p>
            <a:endParaRPr lang="fr-FR" dirty="0"/>
          </a:p>
          <a:p>
            <a:endParaRPr lang="fr-FR" dirty="0"/>
          </a:p>
        </p:txBody>
      </p:sp>
      <p:sp>
        <p:nvSpPr>
          <p:cNvPr id="6" name="Footer Placeholder 5">
            <a:extLst>
              <a:ext uri="{FF2B5EF4-FFF2-40B4-BE49-F238E27FC236}">
                <a16:creationId xmlns:a16="http://schemas.microsoft.com/office/drawing/2014/main" id="{682F04B8-8491-3E38-2E3A-60CB6CCAB357}"/>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ED634F9A-8940-8E38-1FB1-87C93FB7B2B1}"/>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23687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67CAC-CC9B-446B-22C0-FCF42D131D6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6F5CF29-7001-81BE-4D33-51A712EAF6BE}"/>
              </a:ext>
            </a:extLst>
          </p:cNvPr>
          <p:cNvSpPr>
            <a:spLocks noGrp="1" noRot="1" noChangeAspect="1"/>
          </p:cNvSpPr>
          <p:nvPr>
            <p:ph type="sldImg"/>
          </p:nvPr>
        </p:nvSpPr>
        <p:spPr>
          <a:xfrm>
            <a:off x="2290763" y="512763"/>
            <a:ext cx="4562475" cy="2566987"/>
          </a:xfrm>
        </p:spPr>
      </p:sp>
      <p:sp>
        <p:nvSpPr>
          <p:cNvPr id="3" name="Espace réservé des notes 2">
            <a:extLst>
              <a:ext uri="{FF2B5EF4-FFF2-40B4-BE49-F238E27FC236}">
                <a16:creationId xmlns:a16="http://schemas.microsoft.com/office/drawing/2014/main" id="{3A296114-BF55-E895-F927-80D63A9C7EE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Ensuite, j’ai utilisé </a:t>
            </a:r>
            <a:r>
              <a:rPr lang="fr-FR" b="1" dirty="0" err="1"/>
              <a:t>Rector</a:t>
            </a:r>
            <a:r>
              <a:rPr lang="fr-FR" dirty="0"/>
              <a:t> à nouveau, cette fois pour appliquer des modifications liées aux </a:t>
            </a:r>
            <a:r>
              <a:rPr lang="fr-FR" b="1" dirty="0"/>
              <a:t>bonnes pratiques et nouveautés de PHP 8</a:t>
            </a:r>
            <a:r>
              <a:rPr lang="fr-FR" dirty="0"/>
              <a:t>.</a:t>
            </a:r>
          </a:p>
          <a:p>
            <a:r>
              <a:rPr lang="fr-FR" dirty="0"/>
              <a:t>[NEXT SLIDE]</a:t>
            </a:r>
          </a:p>
          <a:p>
            <a:r>
              <a:rPr lang="fr-FR" dirty="0"/>
              <a:t>Parmi ces modifications, on retrouve notamment le </a:t>
            </a:r>
            <a:r>
              <a:rPr lang="fr-FR" b="1" dirty="0"/>
              <a:t>remplacement des annotations</a:t>
            </a:r>
            <a:r>
              <a:rPr lang="fr-FR" dirty="0"/>
              <a:t>, une méthode ancienne de configuration en PHP, par des </a:t>
            </a:r>
            <a:r>
              <a:rPr lang="fr-FR" b="1" dirty="0"/>
              <a:t>attributs</a:t>
            </a:r>
            <a:r>
              <a:rPr lang="fr-FR" dirty="0"/>
              <a:t>, qui représentent la nouvelle approche recommandée depuis PHP 8.</a:t>
            </a:r>
          </a:p>
        </p:txBody>
      </p:sp>
      <p:sp>
        <p:nvSpPr>
          <p:cNvPr id="4" name="Espace réservé du numéro de diapositive 3">
            <a:extLst>
              <a:ext uri="{FF2B5EF4-FFF2-40B4-BE49-F238E27FC236}">
                <a16:creationId xmlns:a16="http://schemas.microsoft.com/office/drawing/2014/main" id="{178379D4-E77D-9456-8F2D-100A601605B2}"/>
              </a:ext>
            </a:extLst>
          </p:cNvPr>
          <p:cNvSpPr>
            <a:spLocks noGrp="1"/>
          </p:cNvSpPr>
          <p:nvPr>
            <p:ph type="sldNum" sz="quarter" idx="5"/>
          </p:nvPr>
        </p:nvSpPr>
        <p:spPr/>
        <p:txBody>
          <a:bodyPr/>
          <a:lstStyle/>
          <a:p>
            <a:fld id="{871B2431-D351-4C6E-A3CF-9DFAC0E3E050}" type="slidenum">
              <a:rPr lang="cs-CZ" smtClean="0"/>
              <a:t>24</a:t>
            </a:fld>
            <a:endParaRPr lang="cs-CZ"/>
          </a:p>
        </p:txBody>
      </p:sp>
    </p:spTree>
    <p:extLst>
      <p:ext uri="{BB962C8B-B14F-4D97-AF65-F5344CB8AC3E}">
        <p14:creationId xmlns:p14="http://schemas.microsoft.com/office/powerpoint/2010/main" val="1463801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F6DB2-F103-39A6-9948-351A5FB901D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ADEC68B-6F8D-878F-AB4E-6AD486927C21}"/>
              </a:ext>
            </a:extLst>
          </p:cNvPr>
          <p:cNvSpPr>
            <a:spLocks noGrp="1" noRot="1" noChangeAspect="1"/>
          </p:cNvSpPr>
          <p:nvPr>
            <p:ph type="sldImg"/>
          </p:nvPr>
        </p:nvSpPr>
        <p:spPr>
          <a:xfrm>
            <a:off x="2290763" y="512763"/>
            <a:ext cx="4562475" cy="2566987"/>
          </a:xfrm>
        </p:spPr>
      </p:sp>
      <p:sp>
        <p:nvSpPr>
          <p:cNvPr id="3" name="Espace réservé des notes 2">
            <a:extLst>
              <a:ext uri="{FF2B5EF4-FFF2-40B4-BE49-F238E27FC236}">
                <a16:creationId xmlns:a16="http://schemas.microsoft.com/office/drawing/2014/main" id="{AB17C8A6-EC60-0E41-7777-77695AB9102C}"/>
              </a:ext>
            </a:extLst>
          </p:cNvPr>
          <p:cNvSpPr>
            <a:spLocks noGrp="1"/>
          </p:cNvSpPr>
          <p:nvPr>
            <p:ph type="body" idx="1"/>
          </p:nvPr>
        </p:nvSpPr>
        <p:spPr/>
        <p:txBody>
          <a:bodyPr/>
          <a:lstStyle/>
          <a:p>
            <a:r>
              <a:rPr lang="fr-FR" dirty="0"/>
              <a:t>Une fois toutes les conditions techniques réunies, il était temps de passer à </a:t>
            </a:r>
            <a:r>
              <a:rPr lang="fr-FR" b="1" dirty="0"/>
              <a:t>Symfony 6.4</a:t>
            </a:r>
            <a:r>
              <a:rPr lang="fr-FR" dirty="0"/>
              <a:t>.</a:t>
            </a:r>
            <a:br>
              <a:rPr lang="fr-FR" dirty="0"/>
            </a:br>
            <a:r>
              <a:rPr lang="fr-FR" dirty="0"/>
              <a:t>Pour cela, j’ai modifié le fichier </a:t>
            </a:r>
            <a:r>
              <a:rPr lang="fr-FR" dirty="0" err="1"/>
              <a:t>composer.json</a:t>
            </a:r>
            <a:r>
              <a:rPr lang="fr-FR" dirty="0"/>
              <a:t> pour faire pointer tous les packages </a:t>
            </a:r>
            <a:r>
              <a:rPr lang="fr-FR" dirty="0" err="1"/>
              <a:t>symfony</a:t>
            </a:r>
            <a:r>
              <a:rPr lang="fr-FR" dirty="0"/>
              <a:t> vers la version 6.4.*</a:t>
            </a:r>
          </a:p>
          <a:p>
            <a:r>
              <a:rPr lang="fr-FR" dirty="0"/>
              <a:t>[NEXT SLIDE]</a:t>
            </a:r>
          </a:p>
          <a:p>
            <a:r>
              <a:rPr lang="fr-FR" dirty="0"/>
              <a:t>puis j’ai lancé la commande composer update </a:t>
            </a:r>
            <a:r>
              <a:rPr lang="fr-FR" dirty="0" err="1"/>
              <a:t>symfony</a:t>
            </a:r>
            <a:r>
              <a:rPr lang="fr-FR" dirty="0"/>
              <a:t>/*.</a:t>
            </a:r>
          </a:p>
          <a:p>
            <a:r>
              <a:rPr lang="fr-FR" dirty="0"/>
              <a:t>[NEXT SLIDE]</a:t>
            </a:r>
            <a:br>
              <a:rPr lang="fr-FR" dirty="0"/>
            </a:br>
            <a:r>
              <a:rPr lang="fr-FR" dirty="0"/>
              <a:t>Cependant, une erreur est apparue, signalant un </a:t>
            </a:r>
            <a:r>
              <a:rPr lang="fr-FR" b="1" dirty="0"/>
              <a:t>conflit de dépendances</a:t>
            </a:r>
            <a:r>
              <a:rPr lang="fr-FR" dirty="0"/>
              <a:t> avec certains packages tiers non compatibles avec Symfony 6.4.</a:t>
            </a:r>
          </a:p>
        </p:txBody>
      </p:sp>
      <p:sp>
        <p:nvSpPr>
          <p:cNvPr id="4" name="Espace réservé du numéro de diapositive 3">
            <a:extLst>
              <a:ext uri="{FF2B5EF4-FFF2-40B4-BE49-F238E27FC236}">
                <a16:creationId xmlns:a16="http://schemas.microsoft.com/office/drawing/2014/main" id="{F8ADD605-FB59-DF37-C996-10740728CB9E}"/>
              </a:ext>
            </a:extLst>
          </p:cNvPr>
          <p:cNvSpPr>
            <a:spLocks noGrp="1"/>
          </p:cNvSpPr>
          <p:nvPr>
            <p:ph type="sldNum" sz="quarter" idx="5"/>
          </p:nvPr>
        </p:nvSpPr>
        <p:spPr/>
        <p:txBody>
          <a:bodyPr/>
          <a:lstStyle/>
          <a:p>
            <a:fld id="{871B2431-D351-4C6E-A3CF-9DFAC0E3E050}" type="slidenum">
              <a:rPr lang="cs-CZ" smtClean="0"/>
              <a:t>25</a:t>
            </a:fld>
            <a:endParaRPr lang="cs-CZ"/>
          </a:p>
        </p:txBody>
      </p:sp>
    </p:spTree>
    <p:extLst>
      <p:ext uri="{BB962C8B-B14F-4D97-AF65-F5344CB8AC3E}">
        <p14:creationId xmlns:p14="http://schemas.microsoft.com/office/powerpoint/2010/main" val="950345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AFA55-4765-1E6B-17B6-8D83AD7E86D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B50745F-DD26-D2EB-2778-830B3BE08939}"/>
              </a:ext>
            </a:extLst>
          </p:cNvPr>
          <p:cNvSpPr>
            <a:spLocks noGrp="1" noRot="1" noChangeAspect="1"/>
          </p:cNvSpPr>
          <p:nvPr>
            <p:ph type="sldImg"/>
          </p:nvPr>
        </p:nvSpPr>
        <p:spPr>
          <a:xfrm>
            <a:off x="2290763" y="512763"/>
            <a:ext cx="4562475" cy="2566987"/>
          </a:xfrm>
        </p:spPr>
      </p:sp>
      <p:sp>
        <p:nvSpPr>
          <p:cNvPr id="3" name="Espace réservé des notes 2">
            <a:extLst>
              <a:ext uri="{FF2B5EF4-FFF2-40B4-BE49-F238E27FC236}">
                <a16:creationId xmlns:a16="http://schemas.microsoft.com/office/drawing/2014/main" id="{4B424547-57B4-AA2C-9535-17D9DB6BB282}"/>
              </a:ext>
            </a:extLst>
          </p:cNvPr>
          <p:cNvSpPr>
            <a:spLocks noGrp="1"/>
          </p:cNvSpPr>
          <p:nvPr>
            <p:ph type="body" idx="1"/>
          </p:nvPr>
        </p:nvSpPr>
        <p:spPr/>
        <p:txBody>
          <a:bodyPr/>
          <a:lstStyle/>
          <a:p>
            <a:r>
              <a:rPr lang="fr-FR" dirty="0"/>
              <a:t>L’erreur révèle que certains packages du projet sont obsolètes ou incompatibles avec Symfony 6.4. Parmi eux :</a:t>
            </a:r>
          </a:p>
          <a:p>
            <a:r>
              <a:rPr lang="fr-FR" dirty="0" err="1"/>
              <a:t>csa</a:t>
            </a:r>
            <a:r>
              <a:rPr lang="fr-FR" dirty="0"/>
              <a:t>/</a:t>
            </a:r>
            <a:r>
              <a:rPr lang="fr-FR" dirty="0" err="1"/>
              <a:t>guzzle</a:t>
            </a:r>
            <a:r>
              <a:rPr lang="fr-FR" dirty="0"/>
              <a:t>-bundle, responsable de requête HTTP, doit être remplacé par </a:t>
            </a:r>
            <a:r>
              <a:rPr lang="fr-FR" dirty="0" err="1"/>
              <a:t>symfony</a:t>
            </a:r>
            <a:r>
              <a:rPr lang="fr-FR" dirty="0"/>
              <a:t>/http-client</a:t>
            </a:r>
          </a:p>
          <a:p>
            <a:r>
              <a:rPr lang="fr-FR" dirty="0" err="1"/>
              <a:t>symfony</a:t>
            </a:r>
            <a:r>
              <a:rPr lang="fr-FR" dirty="0"/>
              <a:t>/</a:t>
            </a:r>
            <a:r>
              <a:rPr lang="fr-FR" dirty="0" err="1"/>
              <a:t>swiftmailer</a:t>
            </a:r>
            <a:r>
              <a:rPr lang="fr-FR" dirty="0"/>
              <a:t>-bundle, responsable d’envoie des emails, doit être remplacé par </a:t>
            </a:r>
            <a:r>
              <a:rPr lang="fr-FR" dirty="0" err="1"/>
              <a:t>symfony</a:t>
            </a:r>
            <a:r>
              <a:rPr lang="fr-FR" dirty="0"/>
              <a:t>/mailer</a:t>
            </a:r>
          </a:p>
          <a:p>
            <a:r>
              <a:rPr lang="fr-FR" dirty="0" err="1"/>
              <a:t>trikoder</a:t>
            </a:r>
            <a:r>
              <a:rPr lang="fr-FR" dirty="0"/>
              <a:t>/oauth2-bundle, responsable de l’authentification, doit être remplacé par </a:t>
            </a:r>
            <a:r>
              <a:rPr lang="fr-FR" dirty="0" err="1"/>
              <a:t>league</a:t>
            </a:r>
            <a:r>
              <a:rPr lang="fr-FR" dirty="0"/>
              <a:t>/oauth2-server-bundle</a:t>
            </a:r>
          </a:p>
          <a:p>
            <a:endParaRPr lang="fr-FR" dirty="0"/>
          </a:p>
        </p:txBody>
      </p:sp>
      <p:sp>
        <p:nvSpPr>
          <p:cNvPr id="4" name="Espace réservé du numéro de diapositive 3">
            <a:extLst>
              <a:ext uri="{FF2B5EF4-FFF2-40B4-BE49-F238E27FC236}">
                <a16:creationId xmlns:a16="http://schemas.microsoft.com/office/drawing/2014/main" id="{29292FC2-A99D-36CA-6470-1BFAAAC29A45}"/>
              </a:ext>
            </a:extLst>
          </p:cNvPr>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2839803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6B83F-9751-8187-04FD-6823C289627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26864DE-C305-924B-BFC5-1FE27899E733}"/>
              </a:ext>
            </a:extLst>
          </p:cNvPr>
          <p:cNvSpPr>
            <a:spLocks noGrp="1" noRot="1" noChangeAspect="1"/>
          </p:cNvSpPr>
          <p:nvPr>
            <p:ph type="sldImg"/>
          </p:nvPr>
        </p:nvSpPr>
        <p:spPr>
          <a:xfrm>
            <a:off x="2290763" y="512763"/>
            <a:ext cx="4562475" cy="2566987"/>
          </a:xfrm>
        </p:spPr>
      </p:sp>
      <p:sp>
        <p:nvSpPr>
          <p:cNvPr id="3" name="Espace réservé des notes 2">
            <a:extLst>
              <a:ext uri="{FF2B5EF4-FFF2-40B4-BE49-F238E27FC236}">
                <a16:creationId xmlns:a16="http://schemas.microsoft.com/office/drawing/2014/main" id="{07237760-3419-FC13-95B1-BB6FC507F310}"/>
              </a:ext>
            </a:extLst>
          </p:cNvPr>
          <p:cNvSpPr>
            <a:spLocks noGrp="1"/>
          </p:cNvSpPr>
          <p:nvPr>
            <p:ph type="body" idx="1"/>
          </p:nvPr>
        </p:nvSpPr>
        <p:spPr/>
        <p:txBody>
          <a:bodyPr/>
          <a:lstStyle/>
          <a:p>
            <a:r>
              <a:rPr lang="fr-FR" dirty="0"/>
              <a:t>Pour approfondir l’analyse des dépendances, j’ai  exécuté une commande, qui m’a aidé à identifier des packages obsolètes ou abandonnés. Deux d’entre eux méritaient une attention particulière :</a:t>
            </a:r>
          </a:p>
          <a:p>
            <a:r>
              <a:rPr lang="fr-FR" dirty="0"/>
              <a:t>[CLICK]</a:t>
            </a:r>
          </a:p>
          <a:p>
            <a:pPr marL="171450" indent="-171450">
              <a:buFont typeface="Arial" panose="020B0604020202020204" pitchFamily="34" charset="0"/>
              <a:buChar char="•"/>
            </a:pPr>
            <a:r>
              <a:rPr lang="fr-FR" dirty="0" err="1"/>
              <a:t>symfony</a:t>
            </a:r>
            <a:r>
              <a:rPr lang="fr-FR" dirty="0"/>
              <a:t>/</a:t>
            </a:r>
            <a:r>
              <a:rPr lang="fr-FR" dirty="0" err="1"/>
              <a:t>inflector</a:t>
            </a:r>
            <a:r>
              <a:rPr lang="fr-FR" dirty="0"/>
              <a:t>, remplacé par </a:t>
            </a:r>
            <a:r>
              <a:rPr lang="fr-FR" dirty="0" err="1"/>
              <a:t>EnglishInflector</a:t>
            </a:r>
            <a:r>
              <a:rPr lang="fr-FR" dirty="0"/>
              <a:t> du composant </a:t>
            </a:r>
            <a:r>
              <a:rPr lang="fr-FR" dirty="0" err="1"/>
              <a:t>symfony</a:t>
            </a:r>
            <a:r>
              <a:rPr lang="fr-FR" dirty="0"/>
              <a:t>/string</a:t>
            </a:r>
          </a:p>
          <a:p>
            <a:pPr marL="171450" indent="-171450">
              <a:buFont typeface="Arial" panose="020B0604020202020204" pitchFamily="34" charset="0"/>
              <a:buChar char="•"/>
            </a:pPr>
            <a:r>
              <a:rPr lang="fr-FR" dirty="0" err="1"/>
              <a:t>sensio</a:t>
            </a:r>
            <a:r>
              <a:rPr lang="fr-FR" dirty="0"/>
              <a:t>/</a:t>
            </a:r>
            <a:r>
              <a:rPr lang="fr-FR" dirty="0" err="1"/>
              <a:t>framework</a:t>
            </a:r>
            <a:r>
              <a:rPr lang="fr-FR" dirty="0"/>
              <a:t>-extra-bundle, devenu inutile, car ses fonctionnalités sont désormais intégrées nativement dans Symfony.</a:t>
            </a:r>
          </a:p>
        </p:txBody>
      </p:sp>
      <p:sp>
        <p:nvSpPr>
          <p:cNvPr id="4" name="Espace réservé du numéro de diapositive 3">
            <a:extLst>
              <a:ext uri="{FF2B5EF4-FFF2-40B4-BE49-F238E27FC236}">
                <a16:creationId xmlns:a16="http://schemas.microsoft.com/office/drawing/2014/main" id="{BAB6FCC1-4171-20A5-F5B0-F924F8ABFB01}"/>
              </a:ext>
            </a:extLst>
          </p:cNvPr>
          <p:cNvSpPr>
            <a:spLocks noGrp="1"/>
          </p:cNvSpPr>
          <p:nvPr>
            <p:ph type="sldNum" sz="quarter" idx="5"/>
          </p:nvPr>
        </p:nvSpPr>
        <p:spPr/>
        <p:txBody>
          <a:bodyPr/>
          <a:lstStyle/>
          <a:p>
            <a:fld id="{871B2431-D351-4C6E-A3CF-9DFAC0E3E050}" type="slidenum">
              <a:rPr lang="cs-CZ" smtClean="0"/>
              <a:t>27</a:t>
            </a:fld>
            <a:endParaRPr lang="cs-CZ"/>
          </a:p>
        </p:txBody>
      </p:sp>
    </p:spTree>
    <p:extLst>
      <p:ext uri="{BB962C8B-B14F-4D97-AF65-F5344CB8AC3E}">
        <p14:creationId xmlns:p14="http://schemas.microsoft.com/office/powerpoint/2010/main" val="2432653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5C11E-1770-D0A9-1E2E-FD0AEB3BD0F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FFFEFE5-0CCE-F29B-303A-9B99540839A4}"/>
              </a:ext>
            </a:extLst>
          </p:cNvPr>
          <p:cNvSpPr>
            <a:spLocks noGrp="1" noRot="1" noChangeAspect="1"/>
          </p:cNvSpPr>
          <p:nvPr>
            <p:ph type="sldImg"/>
          </p:nvPr>
        </p:nvSpPr>
        <p:spPr>
          <a:xfrm>
            <a:off x="2290763" y="512763"/>
            <a:ext cx="4562475" cy="2566987"/>
          </a:xfrm>
        </p:spPr>
      </p:sp>
      <p:sp>
        <p:nvSpPr>
          <p:cNvPr id="3" name="Espace réservé des notes 2">
            <a:extLst>
              <a:ext uri="{FF2B5EF4-FFF2-40B4-BE49-F238E27FC236}">
                <a16:creationId xmlns:a16="http://schemas.microsoft.com/office/drawing/2014/main" id="{ADBC1520-C1DF-AFBB-E72B-AE6EB4EE8D93}"/>
              </a:ext>
            </a:extLst>
          </p:cNvPr>
          <p:cNvSpPr>
            <a:spLocks noGrp="1"/>
          </p:cNvSpPr>
          <p:nvPr>
            <p:ph type="body" idx="1"/>
          </p:nvPr>
        </p:nvSpPr>
        <p:spPr/>
        <p:txBody>
          <a:bodyPr/>
          <a:lstStyle/>
          <a:p>
            <a:r>
              <a:rPr lang="fr-FR" dirty="0"/>
              <a:t> Cette étape m’a permis de préparer un environnement fonctionnel sous PHP 8.2, et de repérer les dépendances à remplacer avant d’analyser le vrai code métier.</a:t>
            </a:r>
          </a:p>
        </p:txBody>
      </p:sp>
      <p:sp>
        <p:nvSpPr>
          <p:cNvPr id="4" name="Espace réservé du numéro de diapositive 3">
            <a:extLst>
              <a:ext uri="{FF2B5EF4-FFF2-40B4-BE49-F238E27FC236}">
                <a16:creationId xmlns:a16="http://schemas.microsoft.com/office/drawing/2014/main" id="{2CB2320A-DB7C-2D0D-6DAD-D8AE972B8C07}"/>
              </a:ext>
            </a:extLst>
          </p:cNvPr>
          <p:cNvSpPr>
            <a:spLocks noGrp="1"/>
          </p:cNvSpPr>
          <p:nvPr>
            <p:ph type="sldNum" sz="quarter" idx="5"/>
          </p:nvPr>
        </p:nvSpPr>
        <p:spPr/>
        <p:txBody>
          <a:bodyPr/>
          <a:lstStyle/>
          <a:p>
            <a:fld id="{871B2431-D351-4C6E-A3CF-9DFAC0E3E050}" type="slidenum">
              <a:rPr lang="cs-CZ" smtClean="0"/>
              <a:t>28</a:t>
            </a:fld>
            <a:endParaRPr lang="cs-CZ"/>
          </a:p>
        </p:txBody>
      </p:sp>
    </p:spTree>
    <p:extLst>
      <p:ext uri="{BB962C8B-B14F-4D97-AF65-F5344CB8AC3E}">
        <p14:creationId xmlns:p14="http://schemas.microsoft.com/office/powerpoint/2010/main" val="12757271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13B7A-638D-94D7-0CE5-2CB8A205625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4DF6B0-F27B-DCEE-C1DF-8AF25EF4B794}"/>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DC7DEC91-32CF-C890-A73D-2E6FEA6B266C}"/>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22E18F62-ADEA-19F0-5345-DA04B487E914}"/>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019F288-4778-EA2A-E71D-D5FB39C960A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Analyse du code source d’</a:t>
            </a:r>
            <a:r>
              <a:rPr lang="fr-FR" dirty="0" err="1"/>
              <a:t>Autossimo</a:t>
            </a:r>
            <a:endParaRPr lang="fr-FR" dirty="0"/>
          </a:p>
          <a:p>
            <a:endParaRPr lang="fr-FR" dirty="0"/>
          </a:p>
          <a:p>
            <a:r>
              <a:rPr lang="fr-FR" dirty="0"/>
              <a:t>L’objectif de cette phase était de </a:t>
            </a:r>
            <a:r>
              <a:rPr lang="fr-FR" b="1" dirty="0"/>
              <a:t>valider</a:t>
            </a:r>
            <a:r>
              <a:rPr lang="fr-FR" dirty="0"/>
              <a:t> les résultats obtenus lors de la migration du projet test et de l’analyse du </a:t>
            </a:r>
            <a:r>
              <a:rPr lang="fr-FR" dirty="0" err="1"/>
              <a:t>composer.json</a:t>
            </a:r>
            <a:r>
              <a:rPr lang="fr-FR" dirty="0"/>
              <a:t>, mais aussi de </a:t>
            </a:r>
            <a:r>
              <a:rPr lang="fr-FR" b="1" dirty="0"/>
              <a:t>repérer les dépréciations spécifiques au code source</a:t>
            </a:r>
            <a:r>
              <a:rPr lang="fr-FR" dirty="0"/>
              <a:t> d’</a:t>
            </a:r>
            <a:r>
              <a:rPr lang="fr-FR" dirty="0" err="1"/>
              <a:t>Autossimo</a:t>
            </a:r>
            <a:r>
              <a:rPr lang="fr-FR" dirty="0"/>
              <a:t>, qui n’étaient pas visibles avant.</a:t>
            </a:r>
          </a:p>
        </p:txBody>
      </p:sp>
      <p:sp>
        <p:nvSpPr>
          <p:cNvPr id="6" name="Footer Placeholder 5">
            <a:extLst>
              <a:ext uri="{FF2B5EF4-FFF2-40B4-BE49-F238E27FC236}">
                <a16:creationId xmlns:a16="http://schemas.microsoft.com/office/drawing/2014/main" id="{F8D70AED-2C42-6D39-2746-EC5EC4C399F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4D3157E-C1BD-7636-0881-AA8BB9BC908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80339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Aujourd’hui, je vous présente la migration d’un projet Symfony de la version 5.4 vers 6.4, réalisée sur le projet </a:t>
            </a:r>
            <a:r>
              <a:rPr lang="fr-FR" i="1" dirty="0" err="1"/>
              <a:t>Autossimo</a:t>
            </a:r>
            <a:r>
              <a:rPr lang="fr-FR" dirty="0"/>
              <a:t>. Ce projet, basé sur une architecture stable, nécessitant une version LTS pour garantir sa pérennité.</a:t>
            </a:r>
          </a:p>
          <a:p>
            <a:r>
              <a:rPr lang="fr-FR" dirty="0"/>
              <a:t>[CLICK]</a:t>
            </a:r>
          </a:p>
          <a:p>
            <a:r>
              <a:rPr lang="fr-FR" dirty="0"/>
              <a:t>Je reviendrai sur les préparatifs techniques, les outils utilisés, les défis rencontrés et les solutions mises en œuvre pour assurer une transition progressive, sécurisée et sans interruption de service.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Ces packages avaient été repérés lors des étapes précédentes, et l’analyse du projet réel a permis de </a:t>
            </a:r>
            <a:r>
              <a:rPr lang="fr-FR" b="1" dirty="0"/>
              <a:t>confirmer leur présence effective</a:t>
            </a:r>
            <a:r>
              <a:rPr lang="fr-FR" dirty="0"/>
              <a:t> dans le code.</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30</a:t>
            </a:fld>
            <a:endParaRPr lang="cs-CZ"/>
          </a:p>
        </p:txBody>
      </p:sp>
    </p:spTree>
    <p:extLst>
      <p:ext uri="{BB962C8B-B14F-4D97-AF65-F5344CB8AC3E}">
        <p14:creationId xmlns:p14="http://schemas.microsoft.com/office/powerpoint/2010/main" val="20263379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465A5-2B4A-1DB3-DFB3-A55FE66A7F7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379A0259-0230-9818-C6AE-66EA3B9690C9}"/>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ACE5C6E0-C950-697D-AAE6-2C88ADCABF8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7A010D5A-9C1F-0071-8591-AE8CB84B30B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923E8EE-9DA7-C3C2-E03D-A1223D863F10}"/>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Le fait d’avoir accès au </a:t>
            </a:r>
            <a:r>
              <a:rPr lang="fr-FR" b="1" dirty="0"/>
              <a:t>vrai code</a:t>
            </a:r>
            <a:r>
              <a:rPr lang="fr-FR" dirty="0"/>
              <a:t> d’</a:t>
            </a:r>
            <a:r>
              <a:rPr lang="fr-FR" dirty="0" err="1"/>
              <a:t>Autossimo</a:t>
            </a:r>
            <a:r>
              <a:rPr lang="fr-FR" dirty="0"/>
              <a:t> a permis de découvrir des dépréciations supplémentaires.</a:t>
            </a:r>
            <a:br>
              <a:rPr lang="fr-FR" dirty="0"/>
            </a:br>
            <a:r>
              <a:rPr lang="fr-FR" dirty="0"/>
              <a:t>Celles-ci n’étaient </a:t>
            </a:r>
            <a:r>
              <a:rPr lang="fr-FR" b="1" dirty="0"/>
              <a:t>pas visibles dans le projet test</a:t>
            </a:r>
            <a:r>
              <a:rPr lang="fr-FR" dirty="0"/>
              <a:t>, car elles sont propres aux classes et services spécifiquement utilisées dans </a:t>
            </a:r>
            <a:r>
              <a:rPr lang="fr-FR" dirty="0" err="1"/>
              <a:t>Autossimo</a:t>
            </a:r>
            <a:r>
              <a:rPr lang="fr-FR" dirty="0"/>
              <a:t>.</a:t>
            </a:r>
          </a:p>
        </p:txBody>
      </p:sp>
      <p:sp>
        <p:nvSpPr>
          <p:cNvPr id="6" name="Footer Placeholder 5">
            <a:extLst>
              <a:ext uri="{FF2B5EF4-FFF2-40B4-BE49-F238E27FC236}">
                <a16:creationId xmlns:a16="http://schemas.microsoft.com/office/drawing/2014/main" id="{E9F96426-AC57-8BF7-4C09-21F817ECD60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AB6E6A3E-77EA-8F06-6498-98F211B257F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2833457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E7DA6-E3C9-0615-00C2-3B90ACBBDC1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7EECF76-7ED1-5A88-FF11-8911B35C46FE}"/>
              </a:ext>
            </a:extLst>
          </p:cNvPr>
          <p:cNvSpPr>
            <a:spLocks noGrp="1" noRot="1" noChangeAspect="1"/>
          </p:cNvSpPr>
          <p:nvPr>
            <p:ph type="sldImg"/>
          </p:nvPr>
        </p:nvSpPr>
        <p:spPr>
          <a:xfrm>
            <a:off x="2290763" y="512763"/>
            <a:ext cx="4562475" cy="2566987"/>
          </a:xfrm>
        </p:spPr>
      </p:sp>
      <p:sp>
        <p:nvSpPr>
          <p:cNvPr id="3" name="Espace réservé des notes 2">
            <a:extLst>
              <a:ext uri="{FF2B5EF4-FFF2-40B4-BE49-F238E27FC236}">
                <a16:creationId xmlns:a16="http://schemas.microsoft.com/office/drawing/2014/main" id="{703D875A-2DA2-D22F-F4C8-EA12234670B1}"/>
              </a:ext>
            </a:extLst>
          </p:cNvPr>
          <p:cNvSpPr>
            <a:spLocks noGrp="1"/>
          </p:cNvSpPr>
          <p:nvPr>
            <p:ph type="body" idx="1"/>
          </p:nvPr>
        </p:nvSpPr>
        <p:spPr/>
        <p:txBody>
          <a:bodyPr/>
          <a:lstStyle/>
          <a:p>
            <a:r>
              <a:rPr lang="fr-FR" dirty="0"/>
              <a:t>Cette phase d’analyse a joué un rôle </a:t>
            </a:r>
            <a:r>
              <a:rPr lang="fr-FR" b="1" dirty="0"/>
              <a:t>clé</a:t>
            </a:r>
            <a:r>
              <a:rPr lang="fr-FR" dirty="0"/>
              <a:t> dans la fiabilité de la migration.</a:t>
            </a:r>
            <a:br>
              <a:rPr lang="fr-FR" dirty="0"/>
            </a:br>
            <a:r>
              <a:rPr lang="fr-FR" dirty="0"/>
              <a:t>Elle a permis de </a:t>
            </a:r>
            <a:r>
              <a:rPr lang="fr-FR" b="1" dirty="0"/>
              <a:t>confirmer, compléter et contextualiser</a:t>
            </a:r>
            <a:r>
              <a:rPr lang="fr-FR" dirty="0"/>
              <a:t> tout ce qui avait été trouvé avant, pour préparer un passage propre vers Symfony 6.4 et PHP 8.2.</a:t>
            </a:r>
          </a:p>
        </p:txBody>
      </p:sp>
      <p:sp>
        <p:nvSpPr>
          <p:cNvPr id="4" name="Espace réservé du numéro de diapositive 3">
            <a:extLst>
              <a:ext uri="{FF2B5EF4-FFF2-40B4-BE49-F238E27FC236}">
                <a16:creationId xmlns:a16="http://schemas.microsoft.com/office/drawing/2014/main" id="{3BC2383F-1467-60BD-00AE-FA79CC106B2C}"/>
              </a:ext>
            </a:extLst>
          </p:cNvPr>
          <p:cNvSpPr>
            <a:spLocks noGrp="1"/>
          </p:cNvSpPr>
          <p:nvPr>
            <p:ph type="sldNum" sz="quarter" idx="5"/>
          </p:nvPr>
        </p:nvSpPr>
        <p:spPr/>
        <p:txBody>
          <a:bodyPr/>
          <a:lstStyle/>
          <a:p>
            <a:fld id="{871B2431-D351-4C6E-A3CF-9DFAC0E3E050}" type="slidenum">
              <a:rPr lang="cs-CZ" smtClean="0"/>
              <a:t>32</a:t>
            </a:fld>
            <a:endParaRPr lang="cs-CZ"/>
          </a:p>
        </p:txBody>
      </p:sp>
    </p:spTree>
    <p:extLst>
      <p:ext uri="{BB962C8B-B14F-4D97-AF65-F5344CB8AC3E}">
        <p14:creationId xmlns:p14="http://schemas.microsoft.com/office/powerpoint/2010/main" val="702843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Passant maintenant à la stratégie technique de la migration</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33</a:t>
            </a:fld>
            <a:endParaRPr lang="cs-CZ"/>
          </a:p>
        </p:txBody>
      </p:sp>
    </p:spTree>
    <p:extLst>
      <p:ext uri="{BB962C8B-B14F-4D97-AF65-F5344CB8AC3E}">
        <p14:creationId xmlns:p14="http://schemas.microsoft.com/office/powerpoint/2010/main" val="2389650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C10B0-7859-118C-71DE-2019C4EEF36A}"/>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5BC590-1C67-2A57-241C-E254E31ECF6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887132EE-A359-8A39-CF90-4C2E4455CC66}"/>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CB2FE170-2ED8-67B9-219E-73B4404DD96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1B8893FC-3FC8-8129-34FD-F9B12D9781CC}"/>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Avant de migrer, il est crucial d’analyser les différentes approches possibles afin de choisir une stratégie adaptée aux besoins du projet, en tenant compte du code existant, des contraintes et de la continuité du service.</a:t>
            </a:r>
          </a:p>
          <a:p>
            <a:endParaRPr lang="fr-FR" dirty="0"/>
          </a:p>
          <a:p>
            <a:r>
              <a:rPr lang="fr-FR" dirty="0"/>
              <a:t>Il existe de nombreux types de migrations, mais nous allons en aborder quelques-unes.</a:t>
            </a:r>
          </a:p>
          <a:p>
            <a:r>
              <a:rPr lang="fr-FR" dirty="0"/>
              <a:t>[NEXT SLIDE]</a:t>
            </a:r>
          </a:p>
          <a:p>
            <a:r>
              <a:rPr lang="fr-FR" dirty="0"/>
              <a:t>La migration monolithique consiste à </a:t>
            </a:r>
            <a:r>
              <a:rPr lang="fr-FR" b="1" dirty="0"/>
              <a:t>remplacer tout le système d’un seul coup</a:t>
            </a:r>
            <a:r>
              <a:rPr lang="fr-FR" dirty="0"/>
              <a:t> par la nouvelle version. Une fois la nouvelle version installée et validée, </a:t>
            </a:r>
            <a:r>
              <a:rPr lang="fr-FR" b="1" dirty="0"/>
              <a:t>l’ancienne est complètement arrêtée</a:t>
            </a:r>
            <a:r>
              <a:rPr lang="fr-FR" dirty="0"/>
              <a:t>.</a:t>
            </a:r>
          </a:p>
          <a:p>
            <a:r>
              <a:rPr lang="fr-FR"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migration progressive: </a:t>
            </a:r>
            <a:r>
              <a:rPr lang="fr-FR" sz="1200" kern="1200" dirty="0">
                <a:solidFill>
                  <a:schemeClr val="tx1"/>
                </a:solidFill>
                <a:effectLst/>
                <a:latin typeface="+mn-lt"/>
                <a:ea typeface="+mn-ea"/>
                <a:cs typeface="+mn-cs"/>
              </a:rPr>
              <a:t>Cette approche consiste à migrer progressivement certaines parties de l’application, tout en maintenant les autres sur la version précédente. Le système évolue donc par des étapes successives.</a:t>
            </a:r>
            <a:endParaRPr lang="fr-FR" dirty="0"/>
          </a:p>
          <a:p>
            <a:r>
              <a:rPr lang="fr-FR"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Pour </a:t>
            </a:r>
            <a:r>
              <a:rPr lang="fr-FR" dirty="0" err="1"/>
              <a:t>Autossimo</a:t>
            </a:r>
            <a:r>
              <a:rPr lang="fr-FR" dirty="0"/>
              <a:t>, une migration progressive a été privilégiée plutôt qu’une refonte complète, jugée trop risquée en raison de la complexité du code et des dépendances entre modules. Cette approche limite les interruptions de service et s’adapte mieux aux contraintes du projet.</a:t>
            </a:r>
            <a:endParaRPr lang="en-US" dirty="0"/>
          </a:p>
        </p:txBody>
      </p:sp>
      <p:sp>
        <p:nvSpPr>
          <p:cNvPr id="6" name="Footer Placeholder 5">
            <a:extLst>
              <a:ext uri="{FF2B5EF4-FFF2-40B4-BE49-F238E27FC236}">
                <a16:creationId xmlns:a16="http://schemas.microsoft.com/office/drawing/2014/main" id="{2AA9831C-7B88-9142-7288-D177042B7782}"/>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83228B0D-6BB5-0108-E8E5-11E50AFF157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785134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Pour structurer la migration vers Symfony 6.4, j’ai défini une feuille de route en plusieurs étapes.</a:t>
            </a:r>
          </a:p>
          <a:p>
            <a:r>
              <a:rPr lang="fr-FR" dirty="0"/>
              <a:t>[NEXT SLIDE]</a:t>
            </a:r>
          </a:p>
          <a:p>
            <a:r>
              <a:rPr lang="fr-FR" dirty="0"/>
              <a:t>D’abord, il faut traiter les </a:t>
            </a:r>
            <a:r>
              <a:rPr lang="fr-FR" b="1" dirty="0"/>
              <a:t>dépréciations</a:t>
            </a:r>
            <a:r>
              <a:rPr lang="fr-FR" dirty="0"/>
              <a:t>. Pour cela, un chantier est prévu où chaque dépréciation sera analysée, une solution sera proposée, et un ticket sera créé avec une estimation de l’effort nécessaire.</a:t>
            </a:r>
          </a:p>
          <a:p>
            <a:r>
              <a:rPr lang="fr-FR" dirty="0"/>
              <a:t>[NEXT SLIDE]</a:t>
            </a:r>
          </a:p>
          <a:p>
            <a:r>
              <a:rPr lang="fr-FR" dirty="0"/>
              <a:t>Ensuite, on passe aux </a:t>
            </a:r>
            <a:r>
              <a:rPr lang="fr-FR" b="1" dirty="0"/>
              <a:t>packages obsolètes</a:t>
            </a:r>
            <a:r>
              <a:rPr lang="fr-FR" dirty="0"/>
              <a:t>. Là aussi, un chantier sera dédié à leur remplacement. On identifie les alternatives compatibles, et on planifie leur intégration dans le projet.</a:t>
            </a:r>
          </a:p>
          <a:p>
            <a:r>
              <a:rPr lang="fr-FR" dirty="0"/>
              <a:t>[NEXT SLIDE]</a:t>
            </a:r>
          </a:p>
          <a:p>
            <a:r>
              <a:rPr lang="fr-FR" dirty="0"/>
              <a:t>En parallèle, un </a:t>
            </a:r>
            <a:r>
              <a:rPr lang="fr-FR" b="1" dirty="0"/>
              <a:t>spike d’analyse des dépendances</a:t>
            </a:r>
            <a:r>
              <a:rPr lang="fr-FR" dirty="0"/>
              <a:t> sera lancé. L’objectif est de faire une revue complète des packages installés, de détecter ceux qui posent problème, et de créer des tickets avec une estimation de leur impact sur l’application.</a:t>
            </a:r>
          </a:p>
          <a:p>
            <a:r>
              <a:rPr lang="fr-FR" dirty="0"/>
              <a:t>[NEXT SLIDE]</a:t>
            </a:r>
          </a:p>
          <a:p>
            <a:r>
              <a:rPr lang="fr-FR" dirty="0"/>
              <a:t>Enfin, une fois toutes ces étapes validées, on pourra appliquer la </a:t>
            </a:r>
            <a:r>
              <a:rPr lang="fr-FR" b="1" dirty="0"/>
              <a:t>migration finale</a:t>
            </a:r>
            <a:r>
              <a:rPr lang="fr-FR" dirty="0"/>
              <a:t>. À ce moment-là, on résoudra les derniers problèmes éventuels, puis on effectuera des </a:t>
            </a:r>
            <a:r>
              <a:rPr lang="fr-FR" b="1" dirty="0"/>
              <a:t>tests manuels de non-régression</a:t>
            </a:r>
            <a:r>
              <a:rPr lang="fr-FR" dirty="0"/>
              <a:t> pour s’assurer que tout fonctionne correctement avant le déploiement.</a:t>
            </a:r>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35</a:t>
            </a:fld>
            <a:endParaRPr lang="cs-CZ"/>
          </a:p>
        </p:txBody>
      </p:sp>
    </p:spTree>
    <p:extLst>
      <p:ext uri="{BB962C8B-B14F-4D97-AF65-F5344CB8AC3E}">
        <p14:creationId xmlns:p14="http://schemas.microsoft.com/office/powerpoint/2010/main" val="35664261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Conclusion et perspectives</a:t>
            </a:r>
          </a:p>
          <a:p>
            <a:r>
              <a:rPr lang="fr-FR" dirty="0"/>
              <a:t>[NEXT SLIDE]</a:t>
            </a:r>
          </a:p>
          <a:p>
            <a:r>
              <a:rPr lang="fr-FR" dirty="0"/>
              <a:t>Pour conclure, la migration a été abordée de manière </a:t>
            </a:r>
            <a:r>
              <a:rPr lang="fr-FR" b="1" dirty="0"/>
              <a:t>structurée et progressive</a:t>
            </a:r>
            <a:r>
              <a:rPr lang="fr-FR" dirty="0"/>
              <a:t>, afin d’éviter les erreurs imprévues.</a:t>
            </a:r>
          </a:p>
          <a:p>
            <a:r>
              <a:rPr lang="fr-FR" dirty="0"/>
              <a:t>[NEXT SLIDE]</a:t>
            </a:r>
            <a:br>
              <a:rPr lang="fr-FR" dirty="0"/>
            </a:br>
            <a:r>
              <a:rPr lang="fr-FR" dirty="0"/>
              <a:t>Cette approche a permis d’identifier plusieurs éléments clés : notamment des </a:t>
            </a:r>
            <a:r>
              <a:rPr lang="fr-FR" b="1" dirty="0"/>
              <a:t>dépréciations critiques</a:t>
            </a:r>
            <a:r>
              <a:rPr lang="fr-FR" dirty="0"/>
              <a:t>, des </a:t>
            </a:r>
            <a:r>
              <a:rPr lang="fr-FR" b="1" dirty="0"/>
              <a:t>packages incompatibles</a:t>
            </a:r>
            <a:r>
              <a:rPr lang="fr-FR" dirty="0"/>
              <a:t>, ainsi que les solutions de remplacement appropriées.</a:t>
            </a:r>
          </a:p>
          <a:p>
            <a:r>
              <a:rPr lang="fr-FR" dirty="0"/>
              <a:t>[NEXT SLIDE]</a:t>
            </a:r>
          </a:p>
          <a:p>
            <a:r>
              <a:rPr lang="fr-FR" dirty="0"/>
              <a:t>Une </a:t>
            </a:r>
            <a:r>
              <a:rPr lang="fr-FR" b="1" dirty="0"/>
              <a:t>feuille de route claire</a:t>
            </a:r>
            <a:r>
              <a:rPr lang="fr-FR" dirty="0"/>
              <a:t> a ensuite été élaborée pour guider la migration étape par étape.</a:t>
            </a:r>
          </a:p>
          <a:p>
            <a:r>
              <a:rPr lang="fr-FR" dirty="0"/>
              <a:t>[NEXT SLIDE]</a:t>
            </a:r>
          </a:p>
          <a:p>
            <a:r>
              <a:rPr lang="fr-FR" dirty="0"/>
              <a:t>Concernant les perspectives, il sera important </a:t>
            </a:r>
            <a:r>
              <a:rPr lang="fr-FR" b="1" dirty="0"/>
              <a:t>d’estimer la charge de travail</a:t>
            </a:r>
            <a:r>
              <a:rPr lang="fr-FR" dirty="0"/>
              <a:t> pour chaque dépréciation et chaque remplacement de package.</a:t>
            </a:r>
          </a:p>
          <a:p>
            <a:r>
              <a:rPr lang="fr-FR" dirty="0"/>
              <a:t>[NEXT SLIDE]</a:t>
            </a:r>
            <a:br>
              <a:rPr lang="fr-FR" dirty="0"/>
            </a:br>
            <a:r>
              <a:rPr lang="fr-FR" dirty="0"/>
              <a:t>Enfin, un </a:t>
            </a:r>
            <a:r>
              <a:rPr lang="fr-FR" b="1" dirty="0"/>
              <a:t>rapport détaillé</a:t>
            </a:r>
            <a:r>
              <a:rPr lang="fr-FR" dirty="0"/>
              <a:t> sera remis, afin de donner à l’équipe une vision précise du plan de migration, des efforts nécessaires et des coûts associés.</a:t>
            </a:r>
          </a:p>
          <a:p>
            <a:endParaRPr lang="fr-FR" dirty="0"/>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4135984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290763" y="512763"/>
            <a:ext cx="4562475" cy="2566987"/>
          </a:xfrm>
        </p:spPr>
      </p:sp>
      <p:sp>
        <p:nvSpPr>
          <p:cNvPr id="3" name="Espace réservé des notes 2"/>
          <p:cNvSpPr>
            <a:spLocks noGrp="1"/>
          </p:cNvSpPr>
          <p:nvPr>
            <p:ph type="body" idx="1"/>
          </p:nvPr>
        </p:nvSpPr>
        <p:spPr/>
        <p:txBody>
          <a:bodyPr/>
          <a:lstStyle/>
          <a:p>
            <a:r>
              <a:rPr lang="fr-FR" dirty="0"/>
              <a:t>Merci de votre attention</a:t>
            </a:r>
          </a:p>
        </p:txBody>
      </p:sp>
      <p:sp>
        <p:nvSpPr>
          <p:cNvPr id="4" name="Espace réservé du numéro de diapositive 3"/>
          <p:cNvSpPr>
            <a:spLocks noGrp="1"/>
          </p:cNvSpPr>
          <p:nvPr>
            <p:ph type="sldNum" sz="quarter" idx="5"/>
          </p:nvPr>
        </p:nvSpPr>
        <p:spPr/>
        <p:txBody>
          <a:bodyPr/>
          <a:lstStyle/>
          <a:p>
            <a:fld id="{871B2431-D351-4C6E-A3CF-9DFAC0E3E050}" type="slidenum">
              <a:rPr lang="cs-CZ" smtClean="0"/>
              <a:t>37</a:t>
            </a:fld>
            <a:endParaRPr lang="cs-CZ"/>
          </a:p>
        </p:txBody>
      </p:sp>
    </p:spTree>
    <p:extLst>
      <p:ext uri="{BB962C8B-B14F-4D97-AF65-F5344CB8AC3E}">
        <p14:creationId xmlns:p14="http://schemas.microsoft.com/office/powerpoint/2010/main" val="2762050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56AAA-F24E-1239-7ADB-C5E64AAFAA96}"/>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F6E632-E4B4-6828-6592-0AEF54E43C5A}"/>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A46E0035-9B48-8721-C51D-4AC84B0FCF9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9AD06BAD-2BAC-9F0B-A1AD-81A397018420}"/>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3A2C2158-F635-48ED-D3F4-42080C81A7A7}"/>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a:extLst>
              <a:ext uri="{FF2B5EF4-FFF2-40B4-BE49-F238E27FC236}">
                <a16:creationId xmlns:a16="http://schemas.microsoft.com/office/drawing/2014/main" id="{CB12AD81-B687-6C8B-E4BE-7A4CA11F081B}"/>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4C299569-0BA3-6FC5-AB62-6B72E62E257C}"/>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608924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2EFC9-A95B-8169-50BD-B3AF55B8D337}"/>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82DA59F-68EF-B94D-F422-FB8A79D70DA0}"/>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74F5CF36-FAC1-4002-319A-25352D496F72}"/>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81797B5F-25CA-CDAA-0253-5AAE75491B55}"/>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84D37DB8-8EE1-AA44-2BE1-24153F1F2A98}"/>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Avant de détailler les étapes techniques de la migration, je vais d’abord présenter brièvement le </a:t>
            </a:r>
            <a:r>
              <a:rPr lang="fr-FR" b="1" dirty="0"/>
              <a:t>cadre général du projet</a:t>
            </a:r>
            <a:r>
              <a:rPr lang="fr-FR" dirty="0"/>
              <a:t>, afin de mieux comprendre les enjeux de cette mise à niveau.</a:t>
            </a:r>
          </a:p>
          <a:p>
            <a:endParaRPr lang="en-US" dirty="0"/>
          </a:p>
        </p:txBody>
      </p:sp>
      <p:sp>
        <p:nvSpPr>
          <p:cNvPr id="6" name="Footer Placeholder 5">
            <a:extLst>
              <a:ext uri="{FF2B5EF4-FFF2-40B4-BE49-F238E27FC236}">
                <a16:creationId xmlns:a16="http://schemas.microsoft.com/office/drawing/2014/main" id="{0022C364-3BD2-5926-C007-8DB384D619C9}"/>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0A213531-E67A-47AF-A017-C8801452379E}"/>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36860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Le </a:t>
            </a:r>
            <a:r>
              <a:rPr lang="fr-FR" b="1" dirty="0"/>
              <a:t>Groupe SQLI</a:t>
            </a:r>
            <a:r>
              <a:rPr lang="fr-FR" dirty="0"/>
              <a:t> est une entreprise internationale fondée en 1990 (mille neuf cent quatre vingt dix).</a:t>
            </a:r>
          </a:p>
          <a:p>
            <a:r>
              <a:rPr lang="fr-FR" dirty="0"/>
              <a:t>[CLICK]</a:t>
            </a:r>
            <a:br>
              <a:rPr lang="fr-FR" dirty="0"/>
            </a:br>
            <a:r>
              <a:rPr lang="fr-FR" dirty="0"/>
              <a:t>Elle accompagne ses clients dans leur </a:t>
            </a:r>
            <a:r>
              <a:rPr lang="fr-FR" b="1" dirty="0"/>
              <a:t>transformation digitale</a:t>
            </a:r>
            <a:r>
              <a:rPr lang="fr-FR" dirty="0"/>
              <a:t>, en concevant des plateformes web et mobiles sur mesure.</a:t>
            </a:r>
          </a:p>
          <a:p>
            <a:r>
              <a:rPr lang="fr-FR" dirty="0"/>
              <a:t>[CLICK]</a:t>
            </a:r>
            <a:br>
              <a:rPr lang="fr-FR" dirty="0"/>
            </a:br>
            <a:r>
              <a:rPr lang="fr-FR" dirty="0"/>
              <a:t>SQLI intervient dans plusieurs domaines : </a:t>
            </a:r>
            <a:r>
              <a:rPr lang="fr-FR" b="1" dirty="0"/>
              <a:t>e-commerce</a:t>
            </a:r>
            <a:r>
              <a:rPr lang="fr-FR" dirty="0"/>
              <a:t>, </a:t>
            </a:r>
            <a:r>
              <a:rPr lang="fr-FR" b="1" dirty="0"/>
              <a:t>développement sur mesure</a:t>
            </a:r>
            <a:r>
              <a:rPr lang="fr-FR" dirty="0"/>
              <a:t>, </a:t>
            </a:r>
            <a:r>
              <a:rPr lang="fr-FR" b="1" dirty="0"/>
              <a:t>cloud</a:t>
            </a:r>
            <a:r>
              <a:rPr lang="fr-FR" dirty="0"/>
              <a:t>, </a:t>
            </a:r>
            <a:r>
              <a:rPr lang="fr-FR" b="1" dirty="0"/>
              <a:t>expérience utilisateur</a:t>
            </a:r>
            <a:r>
              <a:rPr lang="fr-FR" dirty="0"/>
              <a:t> ou encore </a:t>
            </a:r>
            <a:r>
              <a:rPr lang="fr-FR" b="1" dirty="0"/>
              <a:t>intelligence artificielle</a:t>
            </a:r>
            <a:r>
              <a:rPr lang="fr-FR" dirty="0"/>
              <a:t>.</a:t>
            </a:r>
          </a:p>
          <a:p>
            <a:r>
              <a:rPr lang="fr-FR" dirty="0"/>
              <a:t>[CLICK]</a:t>
            </a:r>
            <a:br>
              <a:rPr lang="fr-FR" dirty="0"/>
            </a:br>
            <a:r>
              <a:rPr lang="fr-FR" dirty="0"/>
              <a:t>Le groupe est implanté dans plus de dix pays, principalement en </a:t>
            </a:r>
            <a:r>
              <a:rPr lang="fr-FR" b="1" dirty="0"/>
              <a:t>Europe</a:t>
            </a:r>
            <a:r>
              <a:rPr lang="fr-FR" dirty="0"/>
              <a:t> et en </a:t>
            </a:r>
            <a:r>
              <a:rPr lang="fr-FR" b="1" dirty="0"/>
              <a:t>Afrique du Nord</a:t>
            </a:r>
            <a:r>
              <a:rPr lang="fr-FR" dirty="0"/>
              <a:t>, </a:t>
            </a:r>
          </a:p>
          <a:p>
            <a:r>
              <a:rPr lang="fr-FR" dirty="0"/>
              <a:t>[CLICK]</a:t>
            </a:r>
          </a:p>
          <a:p>
            <a:r>
              <a:rPr lang="fr-FR" dirty="0"/>
              <a:t>et travaille avec de grands comptes issus de différents secteurs, comme l’automobile, la finance ou le </a:t>
            </a:r>
            <a:r>
              <a:rPr lang="fr-FR" dirty="0" err="1"/>
              <a:t>retail</a:t>
            </a:r>
            <a:r>
              <a:rPr lang="fr-FR" dirty="0"/>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B1F385-BB0B-35D2-FE58-88DF93683F2C}"/>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8D4AC0-9C87-2E99-5FC0-7F15F2FE80DD}"/>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55ADA339-72D4-340B-FC90-0A2CE79EFF67}"/>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AA96905B-A309-3F2B-CCF1-130D0731B32A}"/>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71F3F668-4AD4-1950-1DC6-8ACDF026AB73}"/>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Au </a:t>
            </a:r>
            <a:r>
              <a:rPr lang="fr-FR" b="1" dirty="0"/>
              <a:t>Maroc</a:t>
            </a:r>
            <a:r>
              <a:rPr lang="fr-FR" dirty="0"/>
              <a:t>, le groupe SQLI est implanté à travers trois agences : à </a:t>
            </a:r>
            <a:r>
              <a:rPr lang="fr-FR" b="1" dirty="0"/>
              <a:t>Rabat</a:t>
            </a:r>
            <a:r>
              <a:rPr lang="fr-FR" dirty="0"/>
              <a:t>, </a:t>
            </a:r>
            <a:r>
              <a:rPr lang="fr-FR" b="1" dirty="0"/>
              <a:t>Casablanca</a:t>
            </a:r>
            <a:r>
              <a:rPr lang="fr-FR" dirty="0"/>
              <a:t> et </a:t>
            </a:r>
            <a:r>
              <a:rPr lang="fr-FR" b="1" dirty="0"/>
              <a:t>Oujda</a:t>
            </a:r>
            <a:r>
              <a:rPr lang="fr-FR" dirty="0"/>
              <a:t>.</a:t>
            </a:r>
            <a:br>
              <a:rPr lang="fr-FR" dirty="0"/>
            </a:br>
            <a:r>
              <a:rPr lang="fr-FR" dirty="0"/>
              <a:t>Les équipes marocaines travaillent en étroite collaboration avec les clients européens, notamment en </a:t>
            </a:r>
            <a:r>
              <a:rPr lang="fr-FR" b="1" dirty="0"/>
              <a:t>France</a:t>
            </a:r>
            <a:r>
              <a:rPr lang="fr-FR" dirty="0"/>
              <a:t>, sur des projets variés allant du développement web à la maintenance de plateformes complexes.</a:t>
            </a:r>
          </a:p>
          <a:p>
            <a:r>
              <a:rPr lang="fr-FR" dirty="0"/>
              <a:t>[NEXT SLIDE ]</a:t>
            </a:r>
            <a:br>
              <a:rPr lang="fr-FR" dirty="0"/>
            </a:br>
            <a:r>
              <a:rPr lang="fr-FR" dirty="0"/>
              <a:t>J’ai eu l’opportunité de réaliser mon stage au sein de </a:t>
            </a:r>
            <a:r>
              <a:rPr lang="fr-FR" b="1" dirty="0"/>
              <a:t>SQLI Oujda</a:t>
            </a:r>
            <a:r>
              <a:rPr lang="fr-FR" dirty="0"/>
              <a:t>, dans un environnement professionnel, aux côtés d’une équipe expérimentée, sur un projet réel et actif.</a:t>
            </a:r>
            <a:endParaRPr lang="en-US" dirty="0"/>
          </a:p>
        </p:txBody>
      </p:sp>
      <p:sp>
        <p:nvSpPr>
          <p:cNvPr id="6" name="Footer Placeholder 5">
            <a:extLst>
              <a:ext uri="{FF2B5EF4-FFF2-40B4-BE49-F238E27FC236}">
                <a16:creationId xmlns:a16="http://schemas.microsoft.com/office/drawing/2014/main" id="{5E9BAFE4-A943-A69F-2E2D-6B7D04DC0FC0}"/>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31E78490-8D7A-165D-9FC0-95586D60B7D2}"/>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89129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Le projet sur lequel j’ai travaillé est développé pour </a:t>
            </a:r>
            <a:r>
              <a:rPr lang="fr-FR" dirty="0" err="1"/>
              <a:t>Autodistribution</a:t>
            </a:r>
            <a:r>
              <a:rPr lang="fr-FR" dirty="0"/>
              <a:t>, un des leaders français de la distribution de pièces automobiles. </a:t>
            </a:r>
          </a:p>
          <a:p>
            <a:r>
              <a:rPr lang="fr-FR" dirty="0"/>
              <a:t>[NEXT SLIDE]</a:t>
            </a:r>
          </a:p>
          <a:p>
            <a:r>
              <a:rPr lang="fr-FR" dirty="0"/>
              <a:t>Il s’agit d’</a:t>
            </a:r>
            <a:r>
              <a:rPr lang="fr-FR" i="1" dirty="0" err="1"/>
              <a:t>Autossimo</a:t>
            </a:r>
            <a:r>
              <a:rPr lang="fr-FR" dirty="0"/>
              <a:t>, une plateforme e-commerce B2B destinée aux garages et réparateurs. SQLI en assure le développement et la maintenance. </a:t>
            </a:r>
          </a:p>
          <a:p>
            <a:r>
              <a:rPr lang="fr-FR" dirty="0"/>
              <a:t>[NEXT SLIDE]</a:t>
            </a:r>
          </a:p>
          <a:p>
            <a:r>
              <a:rPr lang="fr-FR" dirty="0"/>
              <a:t>Dans ce contexte, j’ai contribué à la migration du </a:t>
            </a:r>
            <a:r>
              <a:rPr lang="fr-FR" dirty="0" err="1"/>
              <a:t>framework</a:t>
            </a:r>
            <a:r>
              <a:rPr lang="fr-FR" dirty="0"/>
              <a:t> Symfony afin de garantir la continuité du service et d’anticiper les évolutions techniques à venir.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Le projet </a:t>
            </a:r>
            <a:r>
              <a:rPr lang="fr-FR" i="1" dirty="0" err="1"/>
              <a:t>Autossimo</a:t>
            </a:r>
            <a:r>
              <a:rPr lang="fr-FR" dirty="0"/>
              <a:t> repose actuellement sur Symfony 5.4 et PHP 7.3, deux versions obsolètes qui ne bénéficient plus de mises à jour. Cette situation engendre des risques techniques (sécurité, compatibilité, maintenance), d’autant plus que plusieurs dépendances sont elles aussi obsolètes ou abandonnées.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fr-FR" dirty="0"/>
              <a:t>Le graphique illustre le cycle de vie des versions Symfony, mettant en évidence les périodes de support, ce qui aide à justifier le choix d’une version pour la migration.</a:t>
            </a:r>
          </a:p>
          <a:p>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Symfony 5.4, version LTS, a eu un support complet jusqu’à fin 2024 et est désormais en support de sécurité jusqu’en 2029, sans nouvelles fonctionnalités ni corrections de bugs.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Symfony 6.4, aussi en LTS, est sortie fin 2023 avec un support complet jusqu’à fin 2026, suivi d’un support de sécurité jusqu’en 2027. Elle est encore activement maintenue en 2025.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[NEXT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Malgré un support de sécurité plus long pour 5.4, Symfony 6.4 est préférable car plus moderne, mieux supportée actuellement et plus adaptée aux besoins d’évolution de l’application.</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1.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9.png"/><Relationship Id="rId7"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6.sv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3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41.png"/><Relationship Id="rId7" Type="http://schemas.openxmlformats.org/officeDocument/2006/relationships/image" Target="../media/image5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2.sv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0.sv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3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7.png"/><Relationship Id="rId5" Type="http://schemas.openxmlformats.org/officeDocument/2006/relationships/image" Target="../media/image4.png"/><Relationship Id="rId10" Type="http://schemas.openxmlformats.org/officeDocument/2006/relationships/image" Target="../media/image16.png"/><Relationship Id="rId4" Type="http://schemas.openxmlformats.org/officeDocument/2006/relationships/image" Target="../media/image12.sv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2.sv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BBDE7F-0802-2234-EFCD-F8A1F099A54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9C5F267-8645-949A-8B07-CE0FA032C060}"/>
              </a:ext>
            </a:extLst>
          </p:cNvPr>
          <p:cNvSpPr/>
          <p:nvPr/>
        </p:nvSpPr>
        <p:spPr>
          <a:xfrm>
            <a:off x="3112127" y="-4722290"/>
            <a:ext cx="11440454" cy="5012999"/>
          </a:xfrm>
          <a:custGeom>
            <a:avLst/>
            <a:gdLst/>
            <a:ahLst/>
            <a:cxnLst/>
            <a:rect l="l" t="t" r="r" b="b"/>
            <a:pathLst>
              <a:path w="11440454" h="5012999">
                <a:moveTo>
                  <a:pt x="0" y="0"/>
                </a:moveTo>
                <a:lnTo>
                  <a:pt x="11440454" y="0"/>
                </a:lnTo>
                <a:lnTo>
                  <a:pt x="11440454" y="5012999"/>
                </a:lnTo>
                <a:lnTo>
                  <a:pt x="0" y="50129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4" name="Freeform 4">
            <a:extLst>
              <a:ext uri="{FF2B5EF4-FFF2-40B4-BE49-F238E27FC236}">
                <a16:creationId xmlns:a16="http://schemas.microsoft.com/office/drawing/2014/main" id="{D5A52360-34F8-5E42-5296-7F82E8998926}"/>
              </a:ext>
            </a:extLst>
          </p:cNvPr>
          <p:cNvSpPr/>
          <p:nvPr/>
        </p:nvSpPr>
        <p:spPr>
          <a:xfrm>
            <a:off x="459961" y="400479"/>
            <a:ext cx="2367799" cy="1466421"/>
          </a:xfrm>
          <a:custGeom>
            <a:avLst/>
            <a:gdLst/>
            <a:ahLst/>
            <a:cxnLst/>
            <a:rect l="l" t="t" r="r" b="b"/>
            <a:pathLst>
              <a:path w="1676400" h="1038225">
                <a:moveTo>
                  <a:pt x="0" y="0"/>
                </a:moveTo>
                <a:lnTo>
                  <a:pt x="1676400" y="0"/>
                </a:lnTo>
                <a:lnTo>
                  <a:pt x="1676400" y="1038225"/>
                </a:lnTo>
                <a:lnTo>
                  <a:pt x="0" y="1038225"/>
                </a:lnTo>
                <a:lnTo>
                  <a:pt x="0" y="0"/>
                </a:lnTo>
                <a:close/>
              </a:path>
            </a:pathLst>
          </a:custGeom>
          <a:blipFill>
            <a:blip r:embed="rId5"/>
            <a:stretch>
              <a:fillRect/>
            </a:stretch>
          </a:blipFill>
        </p:spPr>
        <p:txBody>
          <a:bodyPr/>
          <a:lstStyle/>
          <a:p>
            <a:endParaRPr lang="fr-FR"/>
          </a:p>
        </p:txBody>
      </p:sp>
      <p:sp>
        <p:nvSpPr>
          <p:cNvPr id="5" name="Freeform 5">
            <a:extLst>
              <a:ext uri="{FF2B5EF4-FFF2-40B4-BE49-F238E27FC236}">
                <a16:creationId xmlns:a16="http://schemas.microsoft.com/office/drawing/2014/main" id="{FECED801-0E0C-24DA-F4AD-07B70EBB4A6C}"/>
              </a:ext>
            </a:extLst>
          </p:cNvPr>
          <p:cNvSpPr/>
          <p:nvPr/>
        </p:nvSpPr>
        <p:spPr>
          <a:xfrm>
            <a:off x="15290907" y="400479"/>
            <a:ext cx="2363242" cy="1618821"/>
          </a:xfrm>
          <a:custGeom>
            <a:avLst/>
            <a:gdLst/>
            <a:ahLst/>
            <a:cxnLst/>
            <a:rect l="l" t="t" r="r" b="b"/>
            <a:pathLst>
              <a:path w="1515657" h="1038225">
                <a:moveTo>
                  <a:pt x="0" y="0"/>
                </a:moveTo>
                <a:lnTo>
                  <a:pt x="1515657" y="0"/>
                </a:lnTo>
                <a:lnTo>
                  <a:pt x="1515657" y="1038225"/>
                </a:lnTo>
                <a:lnTo>
                  <a:pt x="0" y="10382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 name="TextBox 6">
            <a:extLst>
              <a:ext uri="{FF2B5EF4-FFF2-40B4-BE49-F238E27FC236}">
                <a16:creationId xmlns:a16="http://schemas.microsoft.com/office/drawing/2014/main" id="{B346C861-9114-6CA6-6E2D-3DE4994B138C}"/>
              </a:ext>
            </a:extLst>
          </p:cNvPr>
          <p:cNvSpPr txBox="1"/>
          <p:nvPr/>
        </p:nvSpPr>
        <p:spPr>
          <a:xfrm>
            <a:off x="467218" y="6447905"/>
            <a:ext cx="3044057" cy="744955"/>
          </a:xfrm>
          <a:prstGeom prst="rect">
            <a:avLst/>
          </a:prstGeom>
        </p:spPr>
        <p:txBody>
          <a:bodyPr lIns="0" tIns="0" rIns="0" bIns="0" rtlCol="0" anchor="t">
            <a:spAutoFit/>
          </a:bodyPr>
          <a:lstStyle/>
          <a:p>
            <a:pPr algn="l">
              <a:lnSpc>
                <a:spcPts val="3348"/>
              </a:lnSpc>
            </a:pPr>
            <a:r>
              <a:rPr lang="en-US" sz="2392" b="1" dirty="0" err="1">
                <a:solidFill>
                  <a:srgbClr val="6DA5FF"/>
                </a:solidFill>
                <a:latin typeface="Open Sauce Semi-Bold"/>
                <a:ea typeface="Open Sauce Semi-Bold"/>
                <a:cs typeface="Open Sauce Semi-Bold"/>
                <a:sym typeface="Open Sauce Semi-Bold"/>
              </a:rPr>
              <a:t>Présentée</a:t>
            </a:r>
            <a:r>
              <a:rPr lang="en-US" sz="2392" b="1" dirty="0">
                <a:solidFill>
                  <a:srgbClr val="6DA5FF"/>
                </a:solidFill>
                <a:latin typeface="Open Sauce Semi-Bold"/>
                <a:ea typeface="Open Sauce Semi-Bold"/>
                <a:cs typeface="Open Sauce Semi-Bold"/>
                <a:sym typeface="Open Sauce Semi-Bold"/>
              </a:rPr>
              <a:t> par :</a:t>
            </a:r>
          </a:p>
          <a:p>
            <a:pPr algn="l">
              <a:lnSpc>
                <a:spcPts val="2700"/>
              </a:lnSpc>
            </a:pPr>
            <a:r>
              <a:rPr lang="en-US" sz="1800" dirty="0">
                <a:latin typeface="Be Vietnam"/>
                <a:ea typeface="Be Vietnam"/>
                <a:cs typeface="Be Vietnam"/>
                <a:sym typeface="Be Vietnam"/>
              </a:rPr>
              <a:t>    Mohamed-Amine BENALI</a:t>
            </a:r>
          </a:p>
        </p:txBody>
      </p:sp>
      <p:sp>
        <p:nvSpPr>
          <p:cNvPr id="7" name="TextBox 7">
            <a:extLst>
              <a:ext uri="{FF2B5EF4-FFF2-40B4-BE49-F238E27FC236}">
                <a16:creationId xmlns:a16="http://schemas.microsoft.com/office/drawing/2014/main" id="{6E55D534-DC52-CC0D-FD93-2F9D98A92D36}"/>
              </a:ext>
            </a:extLst>
          </p:cNvPr>
          <p:cNvSpPr txBox="1"/>
          <p:nvPr/>
        </p:nvSpPr>
        <p:spPr>
          <a:xfrm>
            <a:off x="13560362" y="6453200"/>
            <a:ext cx="4727638" cy="1079398"/>
          </a:xfrm>
          <a:prstGeom prst="rect">
            <a:avLst/>
          </a:prstGeom>
        </p:spPr>
        <p:txBody>
          <a:bodyPr wrap="square" lIns="0" tIns="0" rIns="0" bIns="0" rtlCol="0" anchor="t">
            <a:spAutoFit/>
          </a:bodyPr>
          <a:lstStyle/>
          <a:p>
            <a:pPr algn="l">
              <a:lnSpc>
                <a:spcPts val="3348"/>
              </a:lnSpc>
            </a:pPr>
            <a:r>
              <a:rPr lang="en-US" sz="2392" b="1" dirty="0" err="1">
                <a:solidFill>
                  <a:srgbClr val="6DA5FF"/>
                </a:solidFill>
                <a:latin typeface="Open Sauce Semi-Bold"/>
                <a:ea typeface="Open Sauce Semi-Bold"/>
                <a:cs typeface="Open Sauce Semi-Bold"/>
                <a:sym typeface="Open Sauce Semi-Bold"/>
              </a:rPr>
              <a:t>Encadré</a:t>
            </a:r>
            <a:r>
              <a:rPr lang="en-US" sz="2392" b="1" dirty="0">
                <a:solidFill>
                  <a:srgbClr val="6DA5FF"/>
                </a:solidFill>
                <a:latin typeface="Open Sauce Semi-Bold"/>
                <a:ea typeface="Open Sauce Semi-Bold"/>
                <a:cs typeface="Open Sauce Semi-Bold"/>
                <a:sym typeface="Open Sauce Semi-Bold"/>
              </a:rPr>
              <a:t> par :</a:t>
            </a:r>
          </a:p>
          <a:p>
            <a:pPr marL="285750" indent="-285750" algn="l">
              <a:lnSpc>
                <a:spcPts val="2700"/>
              </a:lnSpc>
              <a:buFont typeface="Arial" panose="020B0604020202020204" pitchFamily="34" charset="0"/>
              <a:buChar char="•"/>
            </a:pPr>
            <a:r>
              <a:rPr lang="en-US" sz="1800" dirty="0">
                <a:latin typeface="Be Vietnam"/>
                <a:ea typeface="Be Vietnam"/>
                <a:cs typeface="Be Vietnam"/>
                <a:sym typeface="Be Vietnam"/>
              </a:rPr>
              <a:t>M Issam KHADIRI( </a:t>
            </a:r>
            <a:r>
              <a:rPr lang="en-US" sz="1800" dirty="0" err="1">
                <a:latin typeface="Be Vietnam"/>
                <a:ea typeface="Be Vietnam"/>
                <a:cs typeface="Be Vietnam"/>
                <a:sym typeface="Be Vietnam"/>
              </a:rPr>
              <a:t>Pédagogique</a:t>
            </a:r>
            <a:r>
              <a:rPr lang="en-US" sz="1800" dirty="0">
                <a:latin typeface="Be Vietnam"/>
                <a:ea typeface="Be Vietnam"/>
                <a:cs typeface="Be Vietnam"/>
                <a:sym typeface="Be Vietnam"/>
              </a:rPr>
              <a:t> )</a:t>
            </a:r>
          </a:p>
          <a:p>
            <a:pPr marL="285750" indent="-285750" algn="l">
              <a:lnSpc>
                <a:spcPts val="2700"/>
              </a:lnSpc>
              <a:buFont typeface="Arial" panose="020B0604020202020204" pitchFamily="34" charset="0"/>
              <a:buChar char="•"/>
            </a:pPr>
            <a:r>
              <a:rPr lang="en-US" sz="1800" dirty="0">
                <a:latin typeface="Be Vietnam"/>
                <a:ea typeface="Be Vietnam"/>
                <a:cs typeface="Be Vietnam"/>
                <a:sym typeface="Be Vietnam"/>
              </a:rPr>
              <a:t>M Mohamed RAHMOUNI ( Technique )</a:t>
            </a:r>
          </a:p>
        </p:txBody>
      </p:sp>
      <p:sp>
        <p:nvSpPr>
          <p:cNvPr id="8" name="TextBox 8">
            <a:extLst>
              <a:ext uri="{FF2B5EF4-FFF2-40B4-BE49-F238E27FC236}">
                <a16:creationId xmlns:a16="http://schemas.microsoft.com/office/drawing/2014/main" id="{344956B9-18CA-C48A-3208-EA6110A46CF8}"/>
              </a:ext>
            </a:extLst>
          </p:cNvPr>
          <p:cNvSpPr txBox="1"/>
          <p:nvPr/>
        </p:nvSpPr>
        <p:spPr>
          <a:xfrm>
            <a:off x="7521092" y="8369894"/>
            <a:ext cx="5432908" cy="1348703"/>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dirty="0">
                <a:latin typeface="Be Vietnam"/>
                <a:ea typeface="Be Vietnam"/>
                <a:cs typeface="Be Vietnam"/>
                <a:sym typeface="Be Vietnam"/>
              </a:rPr>
              <a:t>M Mohammed Adil MANI </a:t>
            </a:r>
            <a:endParaRPr lang="en-US" dirty="0">
              <a:latin typeface="Be Vietnam"/>
              <a:ea typeface="Be Vietnam"/>
              <a:cs typeface="Be Vietnam"/>
              <a:sym typeface="Be Vietnam"/>
            </a:endParaRPr>
          </a:p>
          <a:p>
            <a:pPr marL="285750" indent="-285750" algn="l">
              <a:lnSpc>
                <a:spcPts val="2700"/>
              </a:lnSpc>
              <a:buFont typeface="Arial" panose="020B0604020202020204" pitchFamily="34" charset="0"/>
              <a:buChar char="•"/>
            </a:pPr>
            <a:r>
              <a:rPr lang="en-US" sz="1800" dirty="0">
                <a:latin typeface="Be Vietnam"/>
                <a:ea typeface="Be Vietnam"/>
                <a:cs typeface="Be Vietnam"/>
                <a:sym typeface="Be Vietnam"/>
              </a:rPr>
              <a:t>M Mohammed IMAHRAIN</a:t>
            </a:r>
          </a:p>
          <a:p>
            <a:pPr marL="285750" indent="-285750">
              <a:lnSpc>
                <a:spcPts val="2700"/>
              </a:lnSpc>
              <a:buFont typeface="Arial" panose="020B0604020202020204" pitchFamily="34" charset="0"/>
              <a:buChar char="•"/>
            </a:pPr>
            <a:r>
              <a:rPr lang="en-US" dirty="0">
                <a:latin typeface="Be Vietnam"/>
                <a:ea typeface="Be Vietnam"/>
                <a:cs typeface="Be Vietnam"/>
                <a:sym typeface="Be Vietnam"/>
              </a:rPr>
              <a:t>M Ilyes MAZOUZI</a:t>
            </a:r>
            <a:endParaRPr lang="en-US" sz="1800" dirty="0">
              <a:latin typeface="Be Vietnam"/>
              <a:ea typeface="Be Vietnam"/>
              <a:cs typeface="Be Vietnam"/>
              <a:sym typeface="Be Vietnam"/>
            </a:endParaRPr>
          </a:p>
          <a:p>
            <a:pPr marL="285750" indent="-285750">
              <a:lnSpc>
                <a:spcPts val="2700"/>
              </a:lnSpc>
              <a:buFont typeface="Arial" panose="020B0604020202020204" pitchFamily="34" charset="0"/>
              <a:buChar char="•"/>
            </a:pPr>
            <a:r>
              <a:rPr lang="en-US" dirty="0" err="1">
                <a:latin typeface="Be Vietnam"/>
                <a:ea typeface="Be Vietnam"/>
                <a:cs typeface="Be Vietnam"/>
                <a:sym typeface="Be Vietnam"/>
              </a:rPr>
              <a:t>Mme</a:t>
            </a:r>
            <a:r>
              <a:rPr lang="en-US" dirty="0">
                <a:latin typeface="Be Vietnam"/>
                <a:ea typeface="Be Vietnam"/>
                <a:cs typeface="Be Vietnam"/>
                <a:sym typeface="Be Vietnam"/>
              </a:rPr>
              <a:t> Fatima Zahra AMAAROUCH</a:t>
            </a:r>
            <a:endParaRPr lang="en-US" sz="1800" dirty="0">
              <a:latin typeface="Be Vietnam"/>
              <a:ea typeface="Be Vietnam"/>
              <a:cs typeface="Be Vietnam"/>
              <a:sym typeface="Be Vietnam"/>
            </a:endParaRPr>
          </a:p>
        </p:txBody>
      </p:sp>
      <p:sp>
        <p:nvSpPr>
          <p:cNvPr id="9" name="TextBox 9">
            <a:extLst>
              <a:ext uri="{FF2B5EF4-FFF2-40B4-BE49-F238E27FC236}">
                <a16:creationId xmlns:a16="http://schemas.microsoft.com/office/drawing/2014/main" id="{594E8915-EF81-710A-2BDE-5B01D9F12AC1}"/>
              </a:ext>
            </a:extLst>
          </p:cNvPr>
          <p:cNvSpPr txBox="1"/>
          <p:nvPr/>
        </p:nvSpPr>
        <p:spPr>
          <a:xfrm>
            <a:off x="6338354" y="1265682"/>
            <a:ext cx="6234646" cy="1140440"/>
          </a:xfrm>
          <a:prstGeom prst="rect">
            <a:avLst/>
          </a:prstGeom>
        </p:spPr>
        <p:txBody>
          <a:bodyPr wrap="square" lIns="0" tIns="0" rIns="0" bIns="0" rtlCol="0" anchor="t">
            <a:spAutoFit/>
          </a:bodyPr>
          <a:lstStyle/>
          <a:p>
            <a:pPr algn="ctr">
              <a:lnSpc>
                <a:spcPts val="4800"/>
              </a:lnSpc>
            </a:pPr>
            <a:r>
              <a:rPr lang="fr-FR" sz="1999" b="1" dirty="0">
                <a:solidFill>
                  <a:srgbClr val="6DA5FF"/>
                </a:solidFill>
                <a:latin typeface="Roboto Mono Bold"/>
                <a:ea typeface="Roboto Mono Bold"/>
                <a:cs typeface="Roboto Mono Bold"/>
                <a:sym typeface="Roboto Mono Bold"/>
              </a:rPr>
              <a:t>ECOLE DES HAUTES ETUDES D’INGENIERIE OUJDA</a:t>
            </a:r>
            <a:endParaRPr lang="en-US" sz="1999" b="1" dirty="0">
              <a:solidFill>
                <a:srgbClr val="6DA5FF"/>
              </a:solidFill>
              <a:latin typeface="Roboto Mono Bold"/>
              <a:ea typeface="Roboto Mono Bold"/>
              <a:cs typeface="Roboto Mono Bold"/>
              <a:sym typeface="Roboto Mono Bold"/>
            </a:endParaRPr>
          </a:p>
        </p:txBody>
      </p:sp>
      <p:sp>
        <p:nvSpPr>
          <p:cNvPr id="10" name="TextBox 10">
            <a:extLst>
              <a:ext uri="{FF2B5EF4-FFF2-40B4-BE49-F238E27FC236}">
                <a16:creationId xmlns:a16="http://schemas.microsoft.com/office/drawing/2014/main" id="{44040250-654B-579B-D06A-F2CF45090AF4}"/>
              </a:ext>
            </a:extLst>
          </p:cNvPr>
          <p:cNvSpPr txBox="1"/>
          <p:nvPr/>
        </p:nvSpPr>
        <p:spPr>
          <a:xfrm>
            <a:off x="6858600" y="9824656"/>
            <a:ext cx="5128631" cy="339738"/>
          </a:xfrm>
          <a:prstGeom prst="rect">
            <a:avLst/>
          </a:prstGeom>
        </p:spPr>
        <p:txBody>
          <a:bodyPr lIns="0" tIns="0" rIns="0" bIns="0" rtlCol="0" anchor="t">
            <a:spAutoFit/>
          </a:bodyPr>
          <a:lstStyle/>
          <a:p>
            <a:pPr algn="l">
              <a:lnSpc>
                <a:spcPts val="2799"/>
              </a:lnSpc>
            </a:pPr>
            <a:r>
              <a:rPr lang="en-US" sz="1999" b="1" dirty="0" err="1">
                <a:solidFill>
                  <a:srgbClr val="5194FF"/>
                </a:solidFill>
                <a:latin typeface="Roboto Mono Bold"/>
                <a:ea typeface="Roboto Mono Bold"/>
                <a:cs typeface="Roboto Mono Bold"/>
                <a:sym typeface="Roboto Mono Bold"/>
              </a:rPr>
              <a:t>Année</a:t>
            </a:r>
            <a:r>
              <a:rPr lang="en-US" sz="1999" b="1" dirty="0">
                <a:solidFill>
                  <a:srgbClr val="5194FF"/>
                </a:solidFill>
                <a:latin typeface="Roboto Mono Bold"/>
                <a:ea typeface="Roboto Mono Bold"/>
                <a:cs typeface="Roboto Mono Bold"/>
                <a:sym typeface="Roboto Mono Bold"/>
              </a:rPr>
              <a:t> </a:t>
            </a:r>
            <a:r>
              <a:rPr lang="en-US" sz="1999" b="1" dirty="0" err="1">
                <a:solidFill>
                  <a:srgbClr val="5194FF"/>
                </a:solidFill>
                <a:latin typeface="Roboto Mono Bold"/>
                <a:ea typeface="Roboto Mono Bold"/>
                <a:cs typeface="Roboto Mono Bold"/>
                <a:sym typeface="Roboto Mono Bold"/>
              </a:rPr>
              <a:t>universitaire</a:t>
            </a:r>
            <a:r>
              <a:rPr lang="en-US" sz="1999" b="1" dirty="0">
                <a:solidFill>
                  <a:srgbClr val="5194FF"/>
                </a:solidFill>
                <a:latin typeface="Roboto Mono Bold"/>
                <a:ea typeface="Roboto Mono Bold"/>
                <a:cs typeface="Roboto Mono Bold"/>
                <a:sym typeface="Roboto Mono Bold"/>
              </a:rPr>
              <a:t> : </a:t>
            </a:r>
            <a:r>
              <a:rPr lang="en-US" sz="1999" b="1" dirty="0">
                <a:latin typeface="Roboto Mono Bold"/>
                <a:ea typeface="Roboto Mono Bold"/>
                <a:cs typeface="Roboto Mono Bold"/>
                <a:sym typeface="Roboto Mono Bold"/>
              </a:rPr>
              <a:t>2024 - 2025</a:t>
            </a:r>
          </a:p>
        </p:txBody>
      </p:sp>
      <p:sp>
        <p:nvSpPr>
          <p:cNvPr id="11" name="TextBox 11">
            <a:extLst>
              <a:ext uri="{FF2B5EF4-FFF2-40B4-BE49-F238E27FC236}">
                <a16:creationId xmlns:a16="http://schemas.microsoft.com/office/drawing/2014/main" id="{46ADDC07-7886-D27E-CEE0-13B42A4DE510}"/>
              </a:ext>
            </a:extLst>
          </p:cNvPr>
          <p:cNvSpPr txBox="1"/>
          <p:nvPr/>
        </p:nvSpPr>
        <p:spPr>
          <a:xfrm>
            <a:off x="7521092" y="7879737"/>
            <a:ext cx="3908908" cy="328039"/>
          </a:xfrm>
          <a:prstGeom prst="rect">
            <a:avLst/>
          </a:prstGeom>
        </p:spPr>
        <p:txBody>
          <a:bodyPr wrap="square" lIns="0" tIns="0" rIns="0" bIns="0" rtlCol="0" anchor="t">
            <a:spAutoFit/>
          </a:bodyPr>
          <a:lstStyle/>
          <a:p>
            <a:pPr algn="l">
              <a:lnSpc>
                <a:spcPts val="2788"/>
              </a:lnSpc>
            </a:pPr>
            <a:r>
              <a:rPr lang="en-US" sz="1992" b="1" dirty="0">
                <a:solidFill>
                  <a:srgbClr val="5194FF"/>
                </a:solidFill>
                <a:latin typeface="Open Sauce Semi-Bold"/>
                <a:ea typeface="Open Sauce Semi-Bold"/>
                <a:cs typeface="Open Sauce Semi-Bold"/>
                <a:sym typeface="Open Sauce Semi-Bold"/>
              </a:rPr>
              <a:t>Devant les </a:t>
            </a:r>
            <a:r>
              <a:rPr lang="en-US" sz="1992" b="1" dirty="0" err="1">
                <a:solidFill>
                  <a:srgbClr val="5194FF"/>
                </a:solidFill>
                <a:latin typeface="Open Sauce Semi-Bold"/>
                <a:ea typeface="Open Sauce Semi-Bold"/>
                <a:cs typeface="Open Sauce Semi-Bold"/>
                <a:sym typeface="Open Sauce Semi-Bold"/>
              </a:rPr>
              <a:t>membres</a:t>
            </a:r>
            <a:r>
              <a:rPr lang="en-US" sz="1992" b="1" dirty="0">
                <a:solidFill>
                  <a:srgbClr val="5194FF"/>
                </a:solidFill>
                <a:latin typeface="Open Sauce Semi-Bold"/>
                <a:ea typeface="Open Sauce Semi-Bold"/>
                <a:cs typeface="Open Sauce Semi-Bold"/>
                <a:sym typeface="Open Sauce Semi-Bold"/>
              </a:rPr>
              <a:t> de jury :</a:t>
            </a:r>
          </a:p>
        </p:txBody>
      </p:sp>
      <p:sp>
        <p:nvSpPr>
          <p:cNvPr id="12" name="TextBox 12">
            <a:extLst>
              <a:ext uri="{FF2B5EF4-FFF2-40B4-BE49-F238E27FC236}">
                <a16:creationId xmlns:a16="http://schemas.microsoft.com/office/drawing/2014/main" id="{4F983E26-6D69-DDC3-1098-62A3EEF27A54}"/>
              </a:ext>
            </a:extLst>
          </p:cNvPr>
          <p:cNvSpPr txBox="1"/>
          <p:nvPr/>
        </p:nvSpPr>
        <p:spPr>
          <a:xfrm>
            <a:off x="7408916" y="6613594"/>
            <a:ext cx="3778006" cy="297389"/>
          </a:xfrm>
          <a:prstGeom prst="rect">
            <a:avLst/>
          </a:prstGeom>
        </p:spPr>
        <p:txBody>
          <a:bodyPr lIns="0" tIns="0" rIns="0" bIns="0" rtlCol="0" anchor="t">
            <a:spAutoFit/>
          </a:bodyPr>
          <a:lstStyle/>
          <a:p>
            <a:pPr algn="l">
              <a:lnSpc>
                <a:spcPts val="2520"/>
              </a:lnSpc>
            </a:pPr>
            <a:r>
              <a:rPr lang="en-US" sz="1800" b="1" dirty="0">
                <a:solidFill>
                  <a:srgbClr val="5194FF"/>
                </a:solidFill>
                <a:latin typeface="Roboto Mono Bold"/>
                <a:ea typeface="Roboto Mono Bold"/>
                <a:cs typeface="Roboto Mono Bold"/>
                <a:sym typeface="Roboto Mono Bold"/>
              </a:rPr>
              <a:t>SOUTENUE LE: </a:t>
            </a:r>
            <a:r>
              <a:rPr lang="en-US" sz="1800" b="1" dirty="0">
                <a:latin typeface="Roboto Mono Bold"/>
                <a:ea typeface="Roboto Mono Bold"/>
                <a:cs typeface="Roboto Mono Bold"/>
                <a:sym typeface="Roboto Mono Bold"/>
              </a:rPr>
              <a:t>28 JUIN 2025</a:t>
            </a:r>
          </a:p>
        </p:txBody>
      </p:sp>
      <p:sp>
        <p:nvSpPr>
          <p:cNvPr id="13" name="TextBox 13">
            <a:extLst>
              <a:ext uri="{FF2B5EF4-FFF2-40B4-BE49-F238E27FC236}">
                <a16:creationId xmlns:a16="http://schemas.microsoft.com/office/drawing/2014/main" id="{13F68E7E-BD2B-296D-03B6-0DEC4EFB8744}"/>
              </a:ext>
            </a:extLst>
          </p:cNvPr>
          <p:cNvSpPr txBox="1"/>
          <p:nvPr/>
        </p:nvSpPr>
        <p:spPr>
          <a:xfrm>
            <a:off x="2827760" y="4599354"/>
            <a:ext cx="12640839" cy="1846659"/>
          </a:xfrm>
          <a:prstGeom prst="rect">
            <a:avLst/>
          </a:prstGeom>
        </p:spPr>
        <p:txBody>
          <a:bodyPr wrap="square" lIns="0" tIns="0" rIns="0" bIns="0" rtlCol="0" anchor="t">
            <a:spAutoFit/>
          </a:bodyPr>
          <a:lstStyle/>
          <a:p>
            <a:pPr algn="ctr"/>
            <a:r>
              <a:rPr lang="fr-FR" sz="4000" b="1" dirty="0">
                <a:latin typeface="Roboto Mono Bold"/>
                <a:ea typeface="Roboto Mono Bold"/>
                <a:cs typeface="Roboto Mono Bold"/>
                <a:sym typeface="Roboto Mono Bold"/>
              </a:rPr>
              <a:t>Analyse technique et planification de la migration de projet </a:t>
            </a:r>
            <a:r>
              <a:rPr lang="fr-FR" sz="4000" b="1" dirty="0" err="1">
                <a:latin typeface="Roboto Mono Bold"/>
                <a:ea typeface="Roboto Mono Bold"/>
                <a:cs typeface="Roboto Mono Bold"/>
                <a:sym typeface="Roboto Mono Bold"/>
              </a:rPr>
              <a:t>Autossimo</a:t>
            </a:r>
            <a:r>
              <a:rPr lang="fr-FR" sz="4000" b="1" dirty="0">
                <a:latin typeface="Roboto Mono Bold"/>
                <a:ea typeface="Roboto Mono Bold"/>
                <a:cs typeface="Roboto Mono Bold"/>
                <a:sym typeface="Roboto Mono Bold"/>
              </a:rPr>
              <a:t> vers Symfony 6.4</a:t>
            </a:r>
            <a:endParaRPr lang="en-US" sz="4000" b="1" dirty="0">
              <a:latin typeface="Roboto Mono Bold"/>
              <a:ea typeface="Roboto Mono Bold"/>
              <a:cs typeface="Roboto Mono Bold"/>
              <a:sym typeface="Roboto Mono Bold"/>
            </a:endParaRPr>
          </a:p>
        </p:txBody>
      </p:sp>
      <p:sp>
        <p:nvSpPr>
          <p:cNvPr id="16" name="TextBox 9">
            <a:extLst>
              <a:ext uri="{FF2B5EF4-FFF2-40B4-BE49-F238E27FC236}">
                <a16:creationId xmlns:a16="http://schemas.microsoft.com/office/drawing/2014/main" id="{81AEB27B-9E4D-8525-C3B2-E6EB02C48E3B}"/>
              </a:ext>
            </a:extLst>
          </p:cNvPr>
          <p:cNvSpPr txBox="1"/>
          <p:nvPr/>
        </p:nvSpPr>
        <p:spPr>
          <a:xfrm>
            <a:off x="6292772" y="2551838"/>
            <a:ext cx="6234646" cy="524887"/>
          </a:xfrm>
          <a:prstGeom prst="rect">
            <a:avLst/>
          </a:prstGeom>
        </p:spPr>
        <p:txBody>
          <a:bodyPr wrap="square" lIns="0" tIns="0" rIns="0" bIns="0" rtlCol="0" anchor="t">
            <a:spAutoFit/>
          </a:bodyPr>
          <a:lstStyle/>
          <a:p>
            <a:pPr algn="ctr">
              <a:lnSpc>
                <a:spcPts val="4800"/>
              </a:lnSpc>
            </a:pPr>
            <a:r>
              <a:rPr lang="fr-FR" sz="1999" b="1" dirty="0">
                <a:solidFill>
                  <a:srgbClr val="6DA5FF"/>
                </a:solidFill>
                <a:latin typeface="Roboto Mono Bold"/>
                <a:ea typeface="Roboto Mono Bold"/>
                <a:cs typeface="Roboto Mono Bold"/>
                <a:sym typeface="Roboto Mono Bold"/>
              </a:rPr>
              <a:t>Soutenance de fin d’études</a:t>
            </a:r>
            <a:endParaRPr lang="en-US" sz="1999" b="1" dirty="0">
              <a:solidFill>
                <a:srgbClr val="6DA5FF"/>
              </a:solidFill>
              <a:latin typeface="Roboto Mono Bold"/>
              <a:ea typeface="Roboto Mono Bold"/>
              <a:cs typeface="Roboto Mono Bold"/>
              <a:sym typeface="Roboto Mono Bold"/>
            </a:endParaRPr>
          </a:p>
        </p:txBody>
      </p:sp>
      <p:sp>
        <p:nvSpPr>
          <p:cNvPr id="17" name="TextBox 9">
            <a:extLst>
              <a:ext uri="{FF2B5EF4-FFF2-40B4-BE49-F238E27FC236}">
                <a16:creationId xmlns:a16="http://schemas.microsoft.com/office/drawing/2014/main" id="{9F7139D5-9761-8C06-602D-1C46B3C4CD41}"/>
              </a:ext>
            </a:extLst>
          </p:cNvPr>
          <p:cNvSpPr txBox="1"/>
          <p:nvPr/>
        </p:nvSpPr>
        <p:spPr>
          <a:xfrm>
            <a:off x="6346565" y="3069879"/>
            <a:ext cx="6234646" cy="1140440"/>
          </a:xfrm>
          <a:prstGeom prst="rect">
            <a:avLst/>
          </a:prstGeom>
        </p:spPr>
        <p:txBody>
          <a:bodyPr wrap="square" lIns="0" tIns="0" rIns="0" bIns="0" rtlCol="0" anchor="t">
            <a:spAutoFit/>
          </a:bodyPr>
          <a:lstStyle/>
          <a:p>
            <a:pPr algn="ctr">
              <a:lnSpc>
                <a:spcPts val="4800"/>
              </a:lnSpc>
            </a:pPr>
            <a:r>
              <a:rPr lang="fr-FR" sz="1999" dirty="0">
                <a:solidFill>
                  <a:srgbClr val="6DA5FF"/>
                </a:solidFill>
                <a:latin typeface="Roboto Mono Bold"/>
                <a:ea typeface="Roboto Mono Bold"/>
                <a:cs typeface="Roboto Mono Bold"/>
                <a:sym typeface="Roboto Mono Bold"/>
              </a:rPr>
              <a:t>Pour l’obtention du diplôme: </a:t>
            </a:r>
          </a:p>
          <a:p>
            <a:pPr algn="ctr">
              <a:lnSpc>
                <a:spcPts val="4800"/>
              </a:lnSpc>
            </a:pPr>
            <a:r>
              <a:rPr lang="fr-FR" sz="1999" dirty="0">
                <a:latin typeface="Roboto Mono Bold"/>
                <a:ea typeface="Roboto Mono Bold"/>
                <a:cs typeface="Roboto Mono Bold"/>
                <a:sym typeface="Roboto Mono Bold"/>
              </a:rPr>
              <a:t>Ingénieur </a:t>
            </a:r>
            <a:r>
              <a:rPr lang="fr-FR" sz="1999" b="1" dirty="0">
                <a:latin typeface="Roboto Mono Bold"/>
                <a:ea typeface="Roboto Mono Bold"/>
                <a:cs typeface="Roboto Mono Bold"/>
                <a:sym typeface="Roboto Mono Bold"/>
              </a:rPr>
              <a:t>d’Etat En Génie Informatique</a:t>
            </a:r>
            <a:endParaRPr lang="en-US" sz="1999" b="1" dirty="0">
              <a:latin typeface="Roboto Mono Bold"/>
              <a:ea typeface="Roboto Mono Bold"/>
              <a:cs typeface="Roboto Mono Bold"/>
              <a:sym typeface="Roboto Mono Bold"/>
            </a:endParaRPr>
          </a:p>
        </p:txBody>
      </p:sp>
      <p:pic>
        <p:nvPicPr>
          <p:cNvPr id="3074" name="Picture 2" descr="Ministère de l'Enseignement Supérieur, de la Recherche Scientifique et de l'Innovation  | fmp.um5.ac.ma">
            <a:extLst>
              <a:ext uri="{FF2B5EF4-FFF2-40B4-BE49-F238E27FC236}">
                <a16:creationId xmlns:a16="http://schemas.microsoft.com/office/drawing/2014/main" id="{8257C30E-F37D-B2A2-FA24-4936FB0209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344" y="-3380"/>
            <a:ext cx="3105150"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9454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4438598" y="-7966234"/>
            <a:ext cx="12256213" cy="10963740"/>
          </a:xfrm>
          <a:custGeom>
            <a:avLst/>
            <a:gdLst/>
            <a:ahLst/>
            <a:cxnLst/>
            <a:rect l="l" t="t" r="r" b="b"/>
            <a:pathLst>
              <a:path w="12256213" h="10963740">
                <a:moveTo>
                  <a:pt x="12256213" y="0"/>
                </a:moveTo>
                <a:lnTo>
                  <a:pt x="0" y="0"/>
                </a:lnTo>
                <a:lnTo>
                  <a:pt x="0" y="10963740"/>
                </a:lnTo>
                <a:lnTo>
                  <a:pt x="12256213" y="10963740"/>
                </a:lnTo>
                <a:lnTo>
                  <a:pt x="1225621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flipV="1">
            <a:off x="16687800" y="-676740"/>
            <a:ext cx="12256213" cy="10963740"/>
          </a:xfrm>
          <a:custGeom>
            <a:avLst/>
            <a:gdLst/>
            <a:ahLst/>
            <a:cxnLst/>
            <a:rect l="l" t="t" r="r" b="b"/>
            <a:pathLst>
              <a:path w="12256213" h="10963740">
                <a:moveTo>
                  <a:pt x="0" y="10963740"/>
                </a:moveTo>
                <a:lnTo>
                  <a:pt x="12256213" y="10963740"/>
                </a:lnTo>
                <a:lnTo>
                  <a:pt x="12256213" y="0"/>
                </a:lnTo>
                <a:lnTo>
                  <a:pt x="0" y="0"/>
                </a:lnTo>
                <a:lnTo>
                  <a:pt x="0" y="1096374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TextBox 5"/>
          <p:cNvSpPr txBox="1"/>
          <p:nvPr/>
        </p:nvSpPr>
        <p:spPr>
          <a:xfrm>
            <a:off x="8267770" y="2317833"/>
            <a:ext cx="1752460" cy="679673"/>
          </a:xfrm>
          <a:prstGeom prst="rect">
            <a:avLst/>
          </a:prstGeom>
        </p:spPr>
        <p:txBody>
          <a:bodyPr lIns="0" tIns="0" rIns="0" bIns="0" rtlCol="0" anchor="t">
            <a:spAutoFit/>
          </a:bodyPr>
          <a:lstStyle/>
          <a:p>
            <a:pPr marL="0" lvl="0" indent="0" algn="l">
              <a:lnSpc>
                <a:spcPts val="5292"/>
              </a:lnSpc>
              <a:spcBef>
                <a:spcPct val="0"/>
              </a:spcBef>
            </a:pPr>
            <a:r>
              <a:rPr lang="en-US" sz="3780" b="1" dirty="0">
                <a:solidFill>
                  <a:srgbClr val="1C53A3"/>
                </a:solidFill>
                <a:latin typeface="Halant Medium"/>
                <a:ea typeface="Halant Medium"/>
                <a:cs typeface="Halant Medium"/>
                <a:sym typeface="Halant Medium"/>
              </a:rPr>
              <a:t>Solution</a:t>
            </a:r>
          </a:p>
        </p:txBody>
      </p:sp>
      <p:sp>
        <p:nvSpPr>
          <p:cNvPr id="7" name="ZoneTexte 6">
            <a:extLst>
              <a:ext uri="{FF2B5EF4-FFF2-40B4-BE49-F238E27FC236}">
                <a16:creationId xmlns:a16="http://schemas.microsoft.com/office/drawing/2014/main" id="{ED174C30-C295-2E71-9722-BF4BD39C5C1E}"/>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8/34</a:t>
            </a:r>
          </a:p>
        </p:txBody>
      </p:sp>
      <p:pic>
        <p:nvPicPr>
          <p:cNvPr id="1028" name="Picture 4" descr="Cartoon Lightbulb Images – Browse 177,845 Stock Photos, Vectors, and Video  | Adobe Stock">
            <a:extLst>
              <a:ext uri="{FF2B5EF4-FFF2-40B4-BE49-F238E27FC236}">
                <a16:creationId xmlns:a16="http://schemas.microsoft.com/office/drawing/2014/main" id="{D69C33B1-94E5-2C70-3771-81BB32246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9500" y="3090630"/>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Freeform 2"/>
          <p:cNvSpPr/>
          <p:nvPr/>
        </p:nvSpPr>
        <p:spPr>
          <a:xfrm flipH="1" flipV="1">
            <a:off x="-5303038" y="-3806354"/>
            <a:ext cx="13501499" cy="13650413"/>
          </a:xfrm>
          <a:custGeom>
            <a:avLst/>
            <a:gdLst/>
            <a:ahLst/>
            <a:cxnLst/>
            <a:rect l="l" t="t" r="r" b="b"/>
            <a:pathLst>
              <a:path w="13501499" h="13650413">
                <a:moveTo>
                  <a:pt x="13501499" y="13650413"/>
                </a:moveTo>
                <a:lnTo>
                  <a:pt x="0" y="13650413"/>
                </a:lnTo>
                <a:lnTo>
                  <a:pt x="0" y="0"/>
                </a:lnTo>
                <a:lnTo>
                  <a:pt x="13501499" y="0"/>
                </a:lnTo>
                <a:lnTo>
                  <a:pt x="13501499" y="13650413"/>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TextBox 3"/>
          <p:cNvSpPr txBox="1"/>
          <p:nvPr/>
        </p:nvSpPr>
        <p:spPr>
          <a:xfrm>
            <a:off x="8198461" y="5696955"/>
            <a:ext cx="8965589" cy="2314223"/>
          </a:xfrm>
          <a:prstGeom prst="rect">
            <a:avLst/>
          </a:prstGeom>
        </p:spPr>
        <p:txBody>
          <a:bodyPr lIns="0" tIns="0" rIns="0" bIns="0" rtlCol="0" anchor="t">
            <a:spAutoFit/>
          </a:bodyPr>
          <a:lstStyle/>
          <a:p>
            <a:pPr>
              <a:lnSpc>
                <a:spcPts val="9018"/>
              </a:lnSpc>
            </a:pPr>
            <a:r>
              <a:rPr lang="en-US" sz="8000" b="1" dirty="0" err="1">
                <a:solidFill>
                  <a:srgbClr val="FFFFFF"/>
                </a:solidFill>
                <a:latin typeface="Roboto Mono Bold"/>
                <a:ea typeface="Roboto Mono Bold"/>
                <a:cs typeface="Roboto Mono Bold"/>
                <a:sym typeface="Roboto Mono Bold"/>
              </a:rPr>
              <a:t>Approche</a:t>
            </a:r>
            <a:r>
              <a:rPr lang="en-US" sz="8000" b="1" dirty="0">
                <a:solidFill>
                  <a:srgbClr val="FFFFFF"/>
                </a:solidFill>
                <a:latin typeface="Roboto Mono Bold"/>
                <a:ea typeface="Roboto Mono Bold"/>
                <a:cs typeface="Roboto Mono Bold"/>
                <a:sym typeface="Roboto Mono Bold"/>
              </a:rPr>
              <a:t> du processus</a:t>
            </a:r>
            <a:endParaRPr lang="en-US" sz="7642" b="1" dirty="0">
              <a:solidFill>
                <a:srgbClr val="FFFFFF"/>
              </a:solidFill>
              <a:latin typeface="HK Grotesk Bold"/>
              <a:ea typeface="HK Grotesk Bold"/>
              <a:cs typeface="HK Grotesk Bold"/>
              <a:sym typeface="HK Grotesk Bold"/>
            </a:endParaRPr>
          </a:p>
        </p:txBody>
      </p:sp>
      <p:sp>
        <p:nvSpPr>
          <p:cNvPr id="4" name="TextBox 4"/>
          <p:cNvSpPr txBox="1"/>
          <p:nvPr/>
        </p:nvSpPr>
        <p:spPr>
          <a:xfrm>
            <a:off x="15785030" y="1038225"/>
            <a:ext cx="1483795" cy="1002000"/>
          </a:xfrm>
          <a:prstGeom prst="rect">
            <a:avLst/>
          </a:prstGeom>
        </p:spPr>
        <p:txBody>
          <a:bodyPr lIns="0" tIns="0" rIns="0" bIns="0" rtlCol="0" anchor="t">
            <a:spAutoFit/>
          </a:bodyPr>
          <a:lstStyle/>
          <a:p>
            <a:pPr marL="0" lvl="0" indent="0" algn="r">
              <a:lnSpc>
                <a:spcPts val="7910"/>
              </a:lnSpc>
              <a:spcBef>
                <a:spcPct val="0"/>
              </a:spcBef>
            </a:pPr>
            <a:r>
              <a:rPr lang="en-US" sz="6703" b="1" u="none" dirty="0">
                <a:solidFill>
                  <a:srgbClr val="FFFFFF">
                    <a:alpha val="60000"/>
                  </a:srgbClr>
                </a:solidFill>
                <a:latin typeface="HK Grotesk Bold"/>
                <a:ea typeface="HK Grotesk Bold"/>
                <a:cs typeface="HK Grotesk Bold"/>
                <a:sym typeface="HK Grotesk Bold"/>
              </a:rPr>
              <a:t>02</a:t>
            </a:r>
          </a:p>
        </p:txBody>
      </p:sp>
      <p:sp>
        <p:nvSpPr>
          <p:cNvPr id="6" name="ZoneTexte 5">
            <a:extLst>
              <a:ext uri="{FF2B5EF4-FFF2-40B4-BE49-F238E27FC236}">
                <a16:creationId xmlns:a16="http://schemas.microsoft.com/office/drawing/2014/main" id="{A9369E50-2A38-A605-941D-29E11FAE4C10}"/>
              </a:ext>
            </a:extLst>
          </p:cNvPr>
          <p:cNvSpPr txBox="1"/>
          <p:nvPr/>
        </p:nvSpPr>
        <p:spPr>
          <a:xfrm>
            <a:off x="15925800" y="9258300"/>
            <a:ext cx="1676400" cy="523220"/>
          </a:xfrm>
          <a:prstGeom prst="rect">
            <a:avLst/>
          </a:prstGeom>
          <a:noFill/>
        </p:spPr>
        <p:txBody>
          <a:bodyPr wrap="square" rtlCol="0">
            <a:spAutoFit/>
          </a:bodyPr>
          <a:lstStyle/>
          <a:p>
            <a:r>
              <a:rPr lang="fr-FR" sz="2800" dirty="0">
                <a:solidFill>
                  <a:schemeClr val="bg1"/>
                </a:solidFill>
                <a:latin typeface="Goudy Old Style" panose="02020502050305020303" pitchFamily="18" charset="0"/>
              </a:rPr>
              <a:t>9/34</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779964">
            <a:off x="-5292859" y="6829781"/>
            <a:ext cx="9213902" cy="5377568"/>
          </a:xfrm>
          <a:custGeom>
            <a:avLst/>
            <a:gdLst/>
            <a:ahLst/>
            <a:cxnLst/>
            <a:rect l="l" t="t" r="r" b="b"/>
            <a:pathLst>
              <a:path w="9213902" h="5377568">
                <a:moveTo>
                  <a:pt x="0" y="0"/>
                </a:moveTo>
                <a:lnTo>
                  <a:pt x="9213902" y="0"/>
                </a:lnTo>
                <a:lnTo>
                  <a:pt x="9213902" y="5377569"/>
                </a:lnTo>
                <a:lnTo>
                  <a:pt x="0" y="53775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rot="-2700000">
            <a:off x="14872895" y="-3309112"/>
            <a:ext cx="3477318" cy="8462498"/>
          </a:xfrm>
          <a:custGeom>
            <a:avLst/>
            <a:gdLst/>
            <a:ahLst/>
            <a:cxnLst/>
            <a:rect l="l" t="t" r="r" b="b"/>
            <a:pathLst>
              <a:path w="3477318" h="8462498">
                <a:moveTo>
                  <a:pt x="0" y="0"/>
                </a:moveTo>
                <a:lnTo>
                  <a:pt x="3477317" y="0"/>
                </a:lnTo>
                <a:lnTo>
                  <a:pt x="3477317" y="8462499"/>
                </a:lnTo>
                <a:lnTo>
                  <a:pt x="0" y="846249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r>
              <a:rPr lang="fr-FR" dirty="0"/>
              <a:t>r</a:t>
            </a:r>
          </a:p>
        </p:txBody>
      </p:sp>
      <p:sp>
        <p:nvSpPr>
          <p:cNvPr id="6" name="TextBox 6"/>
          <p:cNvSpPr txBox="1"/>
          <p:nvPr/>
        </p:nvSpPr>
        <p:spPr>
          <a:xfrm>
            <a:off x="3510561" y="2073572"/>
            <a:ext cx="11041486" cy="718145"/>
          </a:xfrm>
          <a:prstGeom prst="rect">
            <a:avLst/>
          </a:prstGeom>
        </p:spPr>
        <p:txBody>
          <a:bodyPr wrap="square" lIns="0" tIns="0" rIns="0" bIns="0" rtlCol="0" anchor="t">
            <a:spAutoFit/>
          </a:bodyPr>
          <a:lstStyle/>
          <a:p>
            <a:pPr>
              <a:lnSpc>
                <a:spcPts val="5582"/>
              </a:lnSpc>
            </a:pPr>
            <a:r>
              <a:rPr lang="fr-FR" sz="4294" b="1" dirty="0">
                <a:solidFill>
                  <a:srgbClr val="1C53A3"/>
                </a:solidFill>
                <a:latin typeface="Halant Medium"/>
                <a:ea typeface="Halant Medium"/>
                <a:cs typeface="Halant Medium"/>
                <a:sym typeface="Halant Medium"/>
              </a:rPr>
              <a:t>Migration d'un projet Symfony 5.4 simple</a:t>
            </a:r>
            <a:endParaRPr lang="en-US" sz="4294" b="1" dirty="0">
              <a:solidFill>
                <a:srgbClr val="1C53A3"/>
              </a:solidFill>
              <a:latin typeface="Halant Medium"/>
              <a:ea typeface="Halant Medium"/>
              <a:cs typeface="Halant Medium"/>
              <a:sym typeface="Halant Medium"/>
            </a:endParaRPr>
          </a:p>
        </p:txBody>
      </p:sp>
      <p:sp>
        <p:nvSpPr>
          <p:cNvPr id="9" name="TextBox 9"/>
          <p:cNvSpPr txBox="1"/>
          <p:nvPr/>
        </p:nvSpPr>
        <p:spPr>
          <a:xfrm>
            <a:off x="3604818" y="4542957"/>
            <a:ext cx="12244782" cy="718145"/>
          </a:xfrm>
          <a:prstGeom prst="rect">
            <a:avLst/>
          </a:prstGeom>
        </p:spPr>
        <p:txBody>
          <a:bodyPr wrap="square" lIns="0" tIns="0" rIns="0" bIns="0" rtlCol="0" anchor="t">
            <a:spAutoFit/>
          </a:bodyPr>
          <a:lstStyle/>
          <a:p>
            <a:pPr lvl="0">
              <a:lnSpc>
                <a:spcPts val="5582"/>
              </a:lnSpc>
              <a:spcBef>
                <a:spcPct val="0"/>
              </a:spcBef>
            </a:pPr>
            <a:r>
              <a:rPr lang="fr-FR" sz="4294" b="1" dirty="0">
                <a:solidFill>
                  <a:srgbClr val="1C53A3"/>
                </a:solidFill>
                <a:latin typeface="Halant Medium"/>
                <a:ea typeface="Halant Medium"/>
                <a:cs typeface="Halant Medium"/>
                <a:sym typeface="Halant Medium"/>
              </a:rPr>
              <a:t>Migration de </a:t>
            </a:r>
            <a:r>
              <a:rPr lang="fr-FR" sz="4294" b="1" dirty="0" err="1">
                <a:solidFill>
                  <a:srgbClr val="1C53A3"/>
                </a:solidFill>
                <a:latin typeface="Halant Medium"/>
                <a:ea typeface="Halant Medium"/>
                <a:cs typeface="Halant Medium"/>
                <a:sym typeface="Halant Medium"/>
              </a:rPr>
              <a:t>composer.json</a:t>
            </a:r>
            <a:r>
              <a:rPr lang="fr-FR" sz="4294" b="1" dirty="0">
                <a:solidFill>
                  <a:srgbClr val="1C53A3"/>
                </a:solidFill>
                <a:latin typeface="Halant Medium"/>
                <a:ea typeface="Halant Medium"/>
                <a:cs typeface="Halant Medium"/>
                <a:sym typeface="Halant Medium"/>
              </a:rPr>
              <a:t> du projet </a:t>
            </a:r>
            <a:r>
              <a:rPr lang="fr-FR" sz="4294" b="1" dirty="0" err="1">
                <a:solidFill>
                  <a:srgbClr val="1C53A3"/>
                </a:solidFill>
                <a:latin typeface="Halant Medium"/>
                <a:ea typeface="Halant Medium"/>
                <a:cs typeface="Halant Medium"/>
                <a:sym typeface="Halant Medium"/>
              </a:rPr>
              <a:t>Autossimo</a:t>
            </a:r>
            <a:endParaRPr lang="en-US" sz="4294" b="1" u="none" dirty="0">
              <a:solidFill>
                <a:srgbClr val="1C53A3"/>
              </a:solidFill>
              <a:latin typeface="Halant Medium"/>
              <a:ea typeface="Halant Medium"/>
              <a:cs typeface="Halant Medium"/>
              <a:sym typeface="Halant Medium"/>
            </a:endParaRPr>
          </a:p>
        </p:txBody>
      </p:sp>
      <p:sp>
        <p:nvSpPr>
          <p:cNvPr id="12" name="TextBox 12"/>
          <p:cNvSpPr txBox="1"/>
          <p:nvPr/>
        </p:nvSpPr>
        <p:spPr>
          <a:xfrm>
            <a:off x="3604818" y="7038081"/>
            <a:ext cx="8877477" cy="718145"/>
          </a:xfrm>
          <a:prstGeom prst="rect">
            <a:avLst/>
          </a:prstGeom>
        </p:spPr>
        <p:txBody>
          <a:bodyPr wrap="square" lIns="0" tIns="0" rIns="0" bIns="0" rtlCol="0" anchor="t">
            <a:spAutoFit/>
          </a:bodyPr>
          <a:lstStyle/>
          <a:p>
            <a:pPr lvl="0">
              <a:lnSpc>
                <a:spcPts val="5582"/>
              </a:lnSpc>
              <a:spcBef>
                <a:spcPct val="0"/>
              </a:spcBef>
            </a:pPr>
            <a:r>
              <a:rPr lang="fr-FR" sz="4294" b="1" dirty="0">
                <a:solidFill>
                  <a:srgbClr val="1C53A3"/>
                </a:solidFill>
                <a:latin typeface="Halant Medium"/>
                <a:ea typeface="Halant Medium"/>
                <a:cs typeface="Halant Medium"/>
                <a:sym typeface="Halant Medium"/>
              </a:rPr>
              <a:t>Analyse du code source d'</a:t>
            </a:r>
            <a:r>
              <a:rPr lang="fr-FR" sz="4294" b="1" dirty="0" err="1">
                <a:solidFill>
                  <a:srgbClr val="1C53A3"/>
                </a:solidFill>
                <a:latin typeface="Halant Medium"/>
                <a:ea typeface="Halant Medium"/>
                <a:cs typeface="Halant Medium"/>
                <a:sym typeface="Halant Medium"/>
              </a:rPr>
              <a:t>Autossimo</a:t>
            </a:r>
            <a:endParaRPr lang="en-US" sz="4294" b="1" u="none" dirty="0">
              <a:solidFill>
                <a:srgbClr val="1C53A3"/>
              </a:solidFill>
              <a:latin typeface="Halant Medium"/>
              <a:ea typeface="Halant Medium"/>
              <a:cs typeface="Halant Medium"/>
              <a:sym typeface="Halant Medium"/>
            </a:endParaRPr>
          </a:p>
        </p:txBody>
      </p:sp>
      <p:sp>
        <p:nvSpPr>
          <p:cNvPr id="14" name="Ellipse 13">
            <a:extLst>
              <a:ext uri="{FF2B5EF4-FFF2-40B4-BE49-F238E27FC236}">
                <a16:creationId xmlns:a16="http://schemas.microsoft.com/office/drawing/2014/main" id="{4468FA3D-5A44-36E1-E95F-ADF5D28E3AFB}"/>
              </a:ext>
            </a:extLst>
          </p:cNvPr>
          <p:cNvSpPr/>
          <p:nvPr/>
        </p:nvSpPr>
        <p:spPr>
          <a:xfrm>
            <a:off x="1676400" y="1714500"/>
            <a:ext cx="1436291" cy="14362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dirty="0">
                <a:latin typeface="Halant Medium" panose="020B0604020202020204" charset="0"/>
                <a:cs typeface="Halant Medium" panose="020B0604020202020204" charset="0"/>
              </a:rPr>
              <a:t>1</a:t>
            </a:r>
          </a:p>
        </p:txBody>
      </p:sp>
      <p:sp>
        <p:nvSpPr>
          <p:cNvPr id="17" name="Ellipse 16">
            <a:extLst>
              <a:ext uri="{FF2B5EF4-FFF2-40B4-BE49-F238E27FC236}">
                <a16:creationId xmlns:a16="http://schemas.microsoft.com/office/drawing/2014/main" id="{DC034C7B-C33A-A841-84F1-B8ABA8884D5F}"/>
              </a:ext>
            </a:extLst>
          </p:cNvPr>
          <p:cNvSpPr/>
          <p:nvPr/>
        </p:nvSpPr>
        <p:spPr>
          <a:xfrm>
            <a:off x="1676400" y="4143859"/>
            <a:ext cx="1436291" cy="14362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dirty="0">
                <a:solidFill>
                  <a:prstClr val="white"/>
                </a:solidFill>
                <a:latin typeface="Halant Medium" panose="020B0604020202020204" charset="0"/>
                <a:cs typeface="Halant Medium" panose="020B0604020202020204" charset="0"/>
              </a:rPr>
              <a:t>2</a:t>
            </a:r>
            <a:endParaRPr lang="fr-FR" dirty="0"/>
          </a:p>
        </p:txBody>
      </p:sp>
      <p:sp>
        <p:nvSpPr>
          <p:cNvPr id="18" name="Ellipse 17">
            <a:extLst>
              <a:ext uri="{FF2B5EF4-FFF2-40B4-BE49-F238E27FC236}">
                <a16:creationId xmlns:a16="http://schemas.microsoft.com/office/drawing/2014/main" id="{B75A0190-F37E-4728-C157-A1BB896F02D2}"/>
              </a:ext>
            </a:extLst>
          </p:cNvPr>
          <p:cNvSpPr/>
          <p:nvPr/>
        </p:nvSpPr>
        <p:spPr>
          <a:xfrm>
            <a:off x="1720254" y="6679009"/>
            <a:ext cx="1436291" cy="14362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3600" dirty="0">
                <a:solidFill>
                  <a:prstClr val="white"/>
                </a:solidFill>
                <a:latin typeface="Halant Medium" panose="020B0604020202020204" charset="0"/>
                <a:cs typeface="Halant Medium" panose="020B0604020202020204" charset="0"/>
              </a:rPr>
              <a:t>3</a:t>
            </a:r>
            <a:endParaRPr lang="fr-FR" dirty="0"/>
          </a:p>
        </p:txBody>
      </p:sp>
      <p:sp>
        <p:nvSpPr>
          <p:cNvPr id="5" name="ZoneTexte 4">
            <a:extLst>
              <a:ext uri="{FF2B5EF4-FFF2-40B4-BE49-F238E27FC236}">
                <a16:creationId xmlns:a16="http://schemas.microsoft.com/office/drawing/2014/main" id="{66B83E56-89AE-F7DE-6C90-1502A0269461}"/>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10/34</a:t>
            </a:r>
          </a:p>
        </p:txBody>
      </p:sp>
      <p:sp>
        <p:nvSpPr>
          <p:cNvPr id="8" name="TextBox 6">
            <a:extLst>
              <a:ext uri="{FF2B5EF4-FFF2-40B4-BE49-F238E27FC236}">
                <a16:creationId xmlns:a16="http://schemas.microsoft.com/office/drawing/2014/main" id="{95D6AE87-3328-1F5B-B352-DC89297C2657}"/>
              </a:ext>
            </a:extLst>
          </p:cNvPr>
          <p:cNvSpPr txBox="1"/>
          <p:nvPr/>
        </p:nvSpPr>
        <p:spPr>
          <a:xfrm>
            <a:off x="4206466" y="4568696"/>
            <a:ext cx="11041486" cy="718145"/>
          </a:xfrm>
          <a:prstGeom prst="rect">
            <a:avLst/>
          </a:prstGeom>
        </p:spPr>
        <p:txBody>
          <a:bodyPr wrap="square" lIns="0" tIns="0" rIns="0" bIns="0" rtlCol="0" anchor="t">
            <a:spAutoFit/>
          </a:bodyPr>
          <a:lstStyle/>
          <a:p>
            <a:pPr algn="ctr">
              <a:lnSpc>
                <a:spcPts val="5582"/>
              </a:lnSpc>
            </a:pPr>
            <a:r>
              <a:rPr lang="fr-FR" sz="4294" b="1" dirty="0">
                <a:latin typeface="Halant Medium"/>
                <a:ea typeface="Halant Medium"/>
                <a:cs typeface="Halant Medium"/>
                <a:sym typeface="Halant Medium"/>
              </a:rPr>
              <a:t>Une approche progressive et structurée</a:t>
            </a:r>
            <a:endParaRPr lang="en-US" sz="4294" b="1" dirty="0">
              <a:latin typeface="Halant Medium"/>
              <a:ea typeface="Halant Medium"/>
              <a:cs typeface="Halant Medium"/>
              <a:sym typeface="Halant Medium"/>
            </a:endParaRP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4" grpId="0" animBg="1"/>
      <p:bldP spid="17" grpId="0" animBg="1"/>
      <p:bldP spid="18"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FEB8B-7DFB-7047-1C21-3049245E651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D7BCCD-D4D6-A41F-A4E3-72A50F6CE00C}"/>
              </a:ext>
            </a:extLst>
          </p:cNvPr>
          <p:cNvSpPr/>
          <p:nvPr/>
        </p:nvSpPr>
        <p:spPr>
          <a:xfrm flipH="1">
            <a:off x="-4438598" y="-7966234"/>
            <a:ext cx="12256213" cy="10963740"/>
          </a:xfrm>
          <a:custGeom>
            <a:avLst/>
            <a:gdLst/>
            <a:ahLst/>
            <a:cxnLst/>
            <a:rect l="l" t="t" r="r" b="b"/>
            <a:pathLst>
              <a:path w="12256213" h="10963740">
                <a:moveTo>
                  <a:pt x="12256213" y="0"/>
                </a:moveTo>
                <a:lnTo>
                  <a:pt x="0" y="0"/>
                </a:lnTo>
                <a:lnTo>
                  <a:pt x="0" y="10963740"/>
                </a:lnTo>
                <a:lnTo>
                  <a:pt x="12256213" y="10963740"/>
                </a:lnTo>
                <a:lnTo>
                  <a:pt x="1225621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77DA4A75-3FCE-A0FF-EF52-C08BD14B6808}"/>
              </a:ext>
            </a:extLst>
          </p:cNvPr>
          <p:cNvSpPr/>
          <p:nvPr/>
        </p:nvSpPr>
        <p:spPr>
          <a:xfrm flipV="1">
            <a:off x="4572000" y="8496300"/>
            <a:ext cx="12256213" cy="10963740"/>
          </a:xfrm>
          <a:custGeom>
            <a:avLst/>
            <a:gdLst/>
            <a:ahLst/>
            <a:cxnLst/>
            <a:rect l="l" t="t" r="r" b="b"/>
            <a:pathLst>
              <a:path w="12256213" h="10963740">
                <a:moveTo>
                  <a:pt x="0" y="10963740"/>
                </a:moveTo>
                <a:lnTo>
                  <a:pt x="12256213" y="10963740"/>
                </a:lnTo>
                <a:lnTo>
                  <a:pt x="12256213" y="0"/>
                </a:lnTo>
                <a:lnTo>
                  <a:pt x="0" y="0"/>
                </a:lnTo>
                <a:lnTo>
                  <a:pt x="0" y="1096374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TextBox 5">
            <a:extLst>
              <a:ext uri="{FF2B5EF4-FFF2-40B4-BE49-F238E27FC236}">
                <a16:creationId xmlns:a16="http://schemas.microsoft.com/office/drawing/2014/main" id="{8A071497-7325-2DBC-70B2-BA844A6057C0}"/>
              </a:ext>
            </a:extLst>
          </p:cNvPr>
          <p:cNvSpPr txBox="1"/>
          <p:nvPr/>
        </p:nvSpPr>
        <p:spPr>
          <a:xfrm>
            <a:off x="1828800" y="3619500"/>
            <a:ext cx="13487400" cy="4003660"/>
          </a:xfrm>
          <a:prstGeom prst="rect">
            <a:avLst/>
          </a:prstGeom>
        </p:spPr>
        <p:txBody>
          <a:bodyPr wrap="square" lIns="0" tIns="0" rIns="0" bIns="0" rtlCol="0" anchor="t">
            <a:spAutoFit/>
          </a:bodyPr>
          <a:lstStyle/>
          <a:p>
            <a:pPr algn="ctr">
              <a:lnSpc>
                <a:spcPct val="150000"/>
              </a:lnSpc>
              <a:spcBef>
                <a:spcPct val="0"/>
              </a:spcBef>
            </a:pPr>
            <a:r>
              <a:rPr lang="fr-FR" sz="7200" b="1" dirty="0">
                <a:solidFill>
                  <a:srgbClr val="1C53A3"/>
                </a:solidFill>
                <a:latin typeface="Halant Medium"/>
                <a:ea typeface="Halant Medium"/>
                <a:cs typeface="Halant Medium"/>
                <a:sym typeface="Halant Medium"/>
              </a:rPr>
              <a:t>Migration d'un projet Symfony 5.4 simple</a:t>
            </a:r>
            <a:endParaRPr lang="en-US" sz="7200" b="1" dirty="0">
              <a:solidFill>
                <a:srgbClr val="1C53A3"/>
              </a:solidFill>
              <a:latin typeface="Halant Medium"/>
              <a:ea typeface="Halant Medium"/>
              <a:cs typeface="Halant Medium"/>
              <a:sym typeface="Halant Medium"/>
            </a:endParaRPr>
          </a:p>
          <a:p>
            <a:pPr marL="0" lvl="0" indent="0" algn="ctr">
              <a:lnSpc>
                <a:spcPts val="5292"/>
              </a:lnSpc>
              <a:spcBef>
                <a:spcPct val="0"/>
              </a:spcBef>
            </a:pPr>
            <a:endParaRPr lang="en-US" sz="3780" b="1" dirty="0">
              <a:solidFill>
                <a:srgbClr val="1C53A3"/>
              </a:solidFill>
              <a:latin typeface="Halant Medium"/>
              <a:ea typeface="Halant Medium"/>
              <a:cs typeface="Halant Medium"/>
              <a:sym typeface="Halant Medium"/>
            </a:endParaRPr>
          </a:p>
        </p:txBody>
      </p:sp>
      <p:sp>
        <p:nvSpPr>
          <p:cNvPr id="6" name="ZoneTexte 5">
            <a:extLst>
              <a:ext uri="{FF2B5EF4-FFF2-40B4-BE49-F238E27FC236}">
                <a16:creationId xmlns:a16="http://schemas.microsoft.com/office/drawing/2014/main" id="{7F294AE6-7202-016D-4E40-8DB2FB85EF8B}"/>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11/34</a:t>
            </a:r>
          </a:p>
        </p:txBody>
      </p:sp>
    </p:spTree>
    <p:extLst>
      <p:ext uri="{BB962C8B-B14F-4D97-AF65-F5344CB8AC3E}">
        <p14:creationId xmlns:p14="http://schemas.microsoft.com/office/powerpoint/2010/main" val="27584175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AC0DD-DB41-163D-F799-417055130F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305C563-209A-50DF-5062-073C306E3157}"/>
              </a:ext>
            </a:extLst>
          </p:cNvPr>
          <p:cNvSpPr/>
          <p:nvPr/>
        </p:nvSpPr>
        <p:spPr>
          <a:xfrm flipH="1">
            <a:off x="-4438598" y="-7966234"/>
            <a:ext cx="12256213" cy="10963740"/>
          </a:xfrm>
          <a:custGeom>
            <a:avLst/>
            <a:gdLst/>
            <a:ahLst/>
            <a:cxnLst/>
            <a:rect l="l" t="t" r="r" b="b"/>
            <a:pathLst>
              <a:path w="12256213" h="10963740">
                <a:moveTo>
                  <a:pt x="12256213" y="0"/>
                </a:moveTo>
                <a:lnTo>
                  <a:pt x="0" y="0"/>
                </a:lnTo>
                <a:lnTo>
                  <a:pt x="0" y="10963740"/>
                </a:lnTo>
                <a:lnTo>
                  <a:pt x="12256213" y="10963740"/>
                </a:lnTo>
                <a:lnTo>
                  <a:pt x="1225621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87BE3615-B938-0703-ECF0-BE1F7403E9EB}"/>
              </a:ext>
            </a:extLst>
          </p:cNvPr>
          <p:cNvSpPr/>
          <p:nvPr/>
        </p:nvSpPr>
        <p:spPr>
          <a:xfrm flipV="1">
            <a:off x="12344400" y="8793160"/>
            <a:ext cx="12256213" cy="10963740"/>
          </a:xfrm>
          <a:custGeom>
            <a:avLst/>
            <a:gdLst/>
            <a:ahLst/>
            <a:cxnLst/>
            <a:rect l="l" t="t" r="r" b="b"/>
            <a:pathLst>
              <a:path w="12256213" h="10963740">
                <a:moveTo>
                  <a:pt x="0" y="10963740"/>
                </a:moveTo>
                <a:lnTo>
                  <a:pt x="12256213" y="10963740"/>
                </a:lnTo>
                <a:lnTo>
                  <a:pt x="12256213" y="0"/>
                </a:lnTo>
                <a:lnTo>
                  <a:pt x="0" y="0"/>
                </a:lnTo>
                <a:lnTo>
                  <a:pt x="0" y="1096374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pic>
        <p:nvPicPr>
          <p:cNvPr id="1028" name="Picture 4" descr="line icon for entity 16058428 Vector Art at Vecteezy">
            <a:extLst>
              <a:ext uri="{FF2B5EF4-FFF2-40B4-BE49-F238E27FC236}">
                <a16:creationId xmlns:a16="http://schemas.microsoft.com/office/drawing/2014/main" id="{C0F69B78-63E4-7003-C219-97EDF77398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7530" y="4414973"/>
            <a:ext cx="1452940" cy="145294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A0A1F51-47E3-428B-384B-DA6DDEFC1682}"/>
              </a:ext>
            </a:extLst>
          </p:cNvPr>
          <p:cNvSpPr txBox="1"/>
          <p:nvPr/>
        </p:nvSpPr>
        <p:spPr>
          <a:xfrm>
            <a:off x="6855430" y="5991023"/>
            <a:ext cx="3124200" cy="830997"/>
          </a:xfrm>
          <a:prstGeom prst="rect">
            <a:avLst/>
          </a:prstGeom>
          <a:noFill/>
        </p:spPr>
        <p:txBody>
          <a:bodyPr wrap="square" rtlCol="0">
            <a:spAutoFit/>
          </a:bodyPr>
          <a:lstStyle/>
          <a:p>
            <a:pPr marL="571500" indent="-571500">
              <a:buFont typeface="Arial" panose="020B0604020202020204" pitchFamily="34" charset="0"/>
              <a:buChar char="•"/>
            </a:pPr>
            <a:r>
              <a:rPr lang="fr-FR" sz="2400" b="1" dirty="0" err="1">
                <a:latin typeface="Cormorant Garamond" panose="00000500000000000000" pitchFamily="2" charset="0"/>
                <a:cs typeface="Halant Medium" panose="020B0604020202020204" charset="0"/>
              </a:rPr>
              <a:t>Author</a:t>
            </a:r>
            <a:endParaRPr lang="fr-FR" sz="2400" b="1" dirty="0">
              <a:latin typeface="Cormorant Garamond" panose="00000500000000000000" pitchFamily="2" charset="0"/>
              <a:cs typeface="Halant Medium" panose="020B0604020202020204" charset="0"/>
            </a:endParaRPr>
          </a:p>
          <a:p>
            <a:pPr marL="571500" indent="-571500">
              <a:buFont typeface="Arial" panose="020B0604020202020204" pitchFamily="34" charset="0"/>
              <a:buChar char="•"/>
            </a:pPr>
            <a:r>
              <a:rPr lang="fr-FR" sz="2400" b="1" dirty="0">
                <a:latin typeface="Cormorant Garamond" panose="00000500000000000000" pitchFamily="2" charset="0"/>
                <a:cs typeface="Halant Medium" panose="020B0604020202020204" charset="0"/>
              </a:rPr>
              <a:t>Book</a:t>
            </a:r>
          </a:p>
        </p:txBody>
      </p:sp>
      <p:sp>
        <p:nvSpPr>
          <p:cNvPr id="7" name="ZoneTexte 6">
            <a:extLst>
              <a:ext uri="{FF2B5EF4-FFF2-40B4-BE49-F238E27FC236}">
                <a16:creationId xmlns:a16="http://schemas.microsoft.com/office/drawing/2014/main" id="{D823AD72-69B2-A538-A117-DA5CF57098D9}"/>
              </a:ext>
            </a:extLst>
          </p:cNvPr>
          <p:cNvSpPr txBox="1"/>
          <p:nvPr/>
        </p:nvSpPr>
        <p:spPr>
          <a:xfrm>
            <a:off x="8315788" y="6052579"/>
            <a:ext cx="1631185" cy="769441"/>
          </a:xfrm>
          <a:prstGeom prst="rect">
            <a:avLst/>
          </a:prstGeom>
          <a:noFill/>
        </p:spPr>
        <p:txBody>
          <a:bodyPr wrap="square" rtlCol="0">
            <a:spAutoFit/>
          </a:bodyPr>
          <a:lstStyle/>
          <a:p>
            <a:pPr algn="ctr"/>
            <a:r>
              <a:rPr kumimoji="0" lang="fr-FR" sz="4400" b="1" i="0" u="none" strike="noStrike" kern="1200" cap="none" spc="0" normalizeH="0" baseline="0" noProof="0" dirty="0">
                <a:ln>
                  <a:noFill/>
                </a:ln>
                <a:solidFill>
                  <a:prstClr val="black"/>
                </a:solidFill>
                <a:effectLst/>
                <a:uLnTx/>
                <a:uFillTx/>
                <a:latin typeface="Halant Medium" panose="020B0604020202020204" charset="0"/>
                <a:ea typeface="+mn-ea"/>
                <a:cs typeface="Halant Medium" panose="020B0604020202020204" charset="0"/>
              </a:rPr>
              <a:t>+</a:t>
            </a:r>
            <a:endParaRPr lang="fr-FR" b="1" dirty="0"/>
          </a:p>
        </p:txBody>
      </p:sp>
      <p:sp>
        <p:nvSpPr>
          <p:cNvPr id="10" name="ZoneTexte 9">
            <a:extLst>
              <a:ext uri="{FF2B5EF4-FFF2-40B4-BE49-F238E27FC236}">
                <a16:creationId xmlns:a16="http://schemas.microsoft.com/office/drawing/2014/main" id="{C4B5F256-C768-CFE6-C5FF-14737A9F7601}"/>
              </a:ext>
            </a:extLst>
          </p:cNvPr>
          <p:cNvSpPr txBox="1"/>
          <p:nvPr/>
        </p:nvSpPr>
        <p:spPr>
          <a:xfrm>
            <a:off x="9494913" y="6052579"/>
            <a:ext cx="1524000" cy="584775"/>
          </a:xfrm>
          <a:prstGeom prst="rect">
            <a:avLst/>
          </a:prstGeom>
          <a:noFill/>
        </p:spPr>
        <p:txBody>
          <a:bodyPr wrap="square" rtlCol="0">
            <a:spAutoFit/>
          </a:bodyPr>
          <a:lstStyle/>
          <a:p>
            <a:r>
              <a:rPr lang="fr-FR" sz="3200" b="1" dirty="0">
                <a:latin typeface="Cormorant Garamond" panose="00000500000000000000" pitchFamily="2" charset="0"/>
                <a:cs typeface="Halant Medium" panose="020B0604020202020204" charset="0"/>
              </a:rPr>
              <a:t>CRUD</a:t>
            </a:r>
          </a:p>
        </p:txBody>
      </p:sp>
      <p:sp>
        <p:nvSpPr>
          <p:cNvPr id="11" name="ZoneTexte 10">
            <a:extLst>
              <a:ext uri="{FF2B5EF4-FFF2-40B4-BE49-F238E27FC236}">
                <a16:creationId xmlns:a16="http://schemas.microsoft.com/office/drawing/2014/main" id="{FE4C1F1E-3629-D320-09B1-C82127030FE6}"/>
              </a:ext>
            </a:extLst>
          </p:cNvPr>
          <p:cNvSpPr txBox="1"/>
          <p:nvPr/>
        </p:nvSpPr>
        <p:spPr>
          <a:xfrm>
            <a:off x="8140780" y="3711717"/>
            <a:ext cx="1981200" cy="646331"/>
          </a:xfrm>
          <a:prstGeom prst="rect">
            <a:avLst/>
          </a:prstGeom>
          <a:noFill/>
        </p:spPr>
        <p:txBody>
          <a:bodyPr wrap="square" rtlCol="0">
            <a:spAutoFit/>
          </a:bodyPr>
          <a:lstStyle/>
          <a:p>
            <a:pPr algn="ctr"/>
            <a:r>
              <a:rPr lang="fr-FR" sz="3600" b="1" dirty="0">
                <a:latin typeface="Cormorant Garamond" panose="00000500000000000000" pitchFamily="2" charset="0"/>
                <a:cs typeface="Halant Medium" panose="020B0604020202020204" charset="0"/>
              </a:rPr>
              <a:t>Entités</a:t>
            </a:r>
          </a:p>
        </p:txBody>
      </p:sp>
      <p:pic>
        <p:nvPicPr>
          <p:cNvPr id="4" name="Image 3">
            <a:extLst>
              <a:ext uri="{FF2B5EF4-FFF2-40B4-BE49-F238E27FC236}">
                <a16:creationId xmlns:a16="http://schemas.microsoft.com/office/drawing/2014/main" id="{0C7FA2C6-4085-DA4B-EA43-DCE235F3D822}"/>
              </a:ext>
            </a:extLst>
          </p:cNvPr>
          <p:cNvPicPr>
            <a:picLocks noChangeAspect="1"/>
          </p:cNvPicPr>
          <p:nvPr/>
        </p:nvPicPr>
        <p:blipFill>
          <a:blip r:embed="rId6"/>
          <a:stretch>
            <a:fillRect/>
          </a:stretch>
        </p:blipFill>
        <p:spPr>
          <a:xfrm>
            <a:off x="8048734" y="1486049"/>
            <a:ext cx="2421653" cy="1616885"/>
          </a:xfrm>
          <a:prstGeom prst="rect">
            <a:avLst/>
          </a:prstGeom>
        </p:spPr>
      </p:pic>
      <p:sp>
        <p:nvSpPr>
          <p:cNvPr id="8" name="Rectangle 7">
            <a:extLst>
              <a:ext uri="{FF2B5EF4-FFF2-40B4-BE49-F238E27FC236}">
                <a16:creationId xmlns:a16="http://schemas.microsoft.com/office/drawing/2014/main" id="{FC4BE16A-4140-6275-DA8B-E59E56B082BA}"/>
              </a:ext>
            </a:extLst>
          </p:cNvPr>
          <p:cNvSpPr/>
          <p:nvPr/>
        </p:nvSpPr>
        <p:spPr>
          <a:xfrm>
            <a:off x="5115033" y="3236472"/>
            <a:ext cx="8289053" cy="41557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 droite 12">
            <a:extLst>
              <a:ext uri="{FF2B5EF4-FFF2-40B4-BE49-F238E27FC236}">
                <a16:creationId xmlns:a16="http://schemas.microsoft.com/office/drawing/2014/main" id="{9F74DB2C-42AB-C588-D9D0-56CD4A2FD436}"/>
              </a:ext>
            </a:extLst>
          </p:cNvPr>
          <p:cNvSpPr/>
          <p:nvPr/>
        </p:nvSpPr>
        <p:spPr>
          <a:xfrm>
            <a:off x="6907376" y="8147156"/>
            <a:ext cx="4541913" cy="76015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Picture 4" descr="Symfony · GitHub">
            <a:extLst>
              <a:ext uri="{FF2B5EF4-FFF2-40B4-BE49-F238E27FC236}">
                <a16:creationId xmlns:a16="http://schemas.microsoft.com/office/drawing/2014/main" id="{4A2DD1E3-462F-8C6F-A62D-5F3B242462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530503" y="7608369"/>
            <a:ext cx="1222891" cy="1222891"/>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EC845F9E-3095-B6A0-48E5-03E953152202}"/>
              </a:ext>
            </a:extLst>
          </p:cNvPr>
          <p:cNvSpPr txBox="1"/>
          <p:nvPr/>
        </p:nvSpPr>
        <p:spPr>
          <a:xfrm>
            <a:off x="11499674" y="8831260"/>
            <a:ext cx="5284551" cy="854080"/>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fr-FR" sz="3600" b="1" i="0" u="none" strike="noStrike" kern="1200" cap="none" spc="0" normalizeH="0" baseline="0" noProof="0" dirty="0">
                <a:ln>
                  <a:noFill/>
                </a:ln>
                <a:solidFill>
                  <a:srgbClr val="1C53A3"/>
                </a:solidFill>
                <a:effectLst/>
                <a:uLnTx/>
                <a:uFillTx/>
                <a:latin typeface="Halant Medium"/>
                <a:ea typeface="Halant Medium"/>
                <a:cs typeface="Halant Medium"/>
                <a:sym typeface="Halant Medium"/>
              </a:rPr>
              <a:t>Symfony Profiler</a:t>
            </a:r>
            <a:endParaRPr kumimoji="0" lang="en-US" sz="3600" b="1" i="0" u="none" strike="noStrike" kern="1200" cap="none" spc="0" normalizeH="0" baseline="0" noProof="0" dirty="0">
              <a:ln>
                <a:noFill/>
              </a:ln>
              <a:solidFill>
                <a:srgbClr val="1C53A3"/>
              </a:solidFill>
              <a:effectLst/>
              <a:uLnTx/>
              <a:uFillTx/>
              <a:latin typeface="Halant Medium"/>
              <a:ea typeface="Halant Medium"/>
              <a:cs typeface="Halant Medium"/>
              <a:sym typeface="Halant Medium"/>
            </a:endParaRPr>
          </a:p>
        </p:txBody>
      </p:sp>
      <p:pic>
        <p:nvPicPr>
          <p:cNvPr id="5" name="Picture 2" descr="Fix Your Craft CMS Deprecation Errors | CraftQuest">
            <a:extLst>
              <a:ext uri="{FF2B5EF4-FFF2-40B4-BE49-F238E27FC236}">
                <a16:creationId xmlns:a16="http://schemas.microsoft.com/office/drawing/2014/main" id="{FD02F73A-DCC8-8529-D1ED-E8F802F7E2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4851" y="7915787"/>
            <a:ext cx="4716865" cy="1222891"/>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3346F68C-84F8-803E-3950-9C04FCA05D75}"/>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12/34</a:t>
            </a:r>
          </a:p>
        </p:txBody>
      </p:sp>
    </p:spTree>
    <p:extLst>
      <p:ext uri="{BB962C8B-B14F-4D97-AF65-F5344CB8AC3E}">
        <p14:creationId xmlns:p14="http://schemas.microsoft.com/office/powerpoint/2010/main" val="18888053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2" presetClass="entr" presetSubtype="2" fill="hold"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1+#ppt_w/2"/>
                                          </p:val>
                                        </p:tav>
                                        <p:tav tm="100000">
                                          <p:val>
                                            <p:strVal val="#ppt_x"/>
                                          </p:val>
                                        </p:tav>
                                      </p:tavLst>
                                    </p:anim>
                                    <p:anim calcmode="lin" valueType="num">
                                      <p:cBhvr additive="base">
                                        <p:cTn id="51" dur="500" fill="hold"/>
                                        <p:tgtEl>
                                          <p:spTgt spid="14"/>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1+#ppt_w/2"/>
                                          </p:val>
                                        </p:tav>
                                        <p:tav tm="100000">
                                          <p:val>
                                            <p:strVal val="#ppt_x"/>
                                          </p:val>
                                        </p:tav>
                                      </p:tavLst>
                                    </p:anim>
                                    <p:anim calcmode="lin" valueType="num">
                                      <p:cBhvr additive="base">
                                        <p:cTn id="55"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1" grpId="0"/>
      <p:bldP spid="8" grpId="0" animBg="1"/>
      <p:bldP spid="13"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6663" y="-61389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a:off x="10439400" y="9029700"/>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pic>
        <p:nvPicPr>
          <p:cNvPr id="14" name="Image 13" descr="Une image contenant texte, capture d’écran, logiciel, Logiciel multimédia">
            <a:extLst>
              <a:ext uri="{FF2B5EF4-FFF2-40B4-BE49-F238E27FC236}">
                <a16:creationId xmlns:a16="http://schemas.microsoft.com/office/drawing/2014/main" id="{EA106304-9AD4-F18E-F7FF-581F78532814}"/>
              </a:ext>
            </a:extLst>
          </p:cNvPr>
          <p:cNvPicPr>
            <a:picLocks noChangeAspect="1"/>
          </p:cNvPicPr>
          <p:nvPr/>
        </p:nvPicPr>
        <p:blipFill>
          <a:blip r:embed="rId7"/>
          <a:stretch>
            <a:fillRect/>
          </a:stretch>
        </p:blipFill>
        <p:spPr>
          <a:xfrm>
            <a:off x="1254518" y="1028700"/>
            <a:ext cx="15778963" cy="7771907"/>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ZoneTexte 3">
            <a:extLst>
              <a:ext uri="{FF2B5EF4-FFF2-40B4-BE49-F238E27FC236}">
                <a16:creationId xmlns:a16="http://schemas.microsoft.com/office/drawing/2014/main" id="{4A4AEAC2-D0FC-483F-F484-E943C9B2DBDC}"/>
              </a:ext>
            </a:extLst>
          </p:cNvPr>
          <p:cNvSpPr txBox="1"/>
          <p:nvPr/>
        </p:nvSpPr>
        <p:spPr>
          <a:xfrm>
            <a:off x="5304772" y="9258300"/>
            <a:ext cx="7543800" cy="584775"/>
          </a:xfrm>
          <a:prstGeom prst="rect">
            <a:avLst/>
          </a:prstGeom>
          <a:noFill/>
        </p:spPr>
        <p:txBody>
          <a:bodyPr wrap="square" rtlCol="0">
            <a:spAutoFit/>
          </a:bodyPr>
          <a:lstStyle/>
          <a:p>
            <a:pPr algn="ctr"/>
            <a:r>
              <a:rPr lang="fr-FR" sz="3200" u="sng" dirty="0">
                <a:solidFill>
                  <a:schemeClr val="accent1"/>
                </a:solidFill>
                <a:latin typeface="Cormorant Garamond" panose="00000500000000000000" pitchFamily="2" charset="0"/>
              </a:rPr>
              <a:t>Figure </a:t>
            </a:r>
            <a:r>
              <a:rPr lang="fr-FR" sz="3200" u="sng" dirty="0">
                <a:solidFill>
                  <a:schemeClr val="accent1"/>
                </a:solidFill>
                <a:latin typeface="Goudy Old Style" panose="02020502050305020303" pitchFamily="18" charset="0"/>
              </a:rPr>
              <a:t>1</a:t>
            </a:r>
            <a:r>
              <a:rPr lang="fr-FR" sz="3200" u="sng" dirty="0">
                <a:solidFill>
                  <a:schemeClr val="accent1"/>
                </a:solidFill>
                <a:latin typeface="Cormorant Garamond" panose="00000500000000000000" pitchFamily="2" charset="0"/>
              </a:rPr>
              <a:t> : Aperçu des dépréciations</a:t>
            </a:r>
          </a:p>
        </p:txBody>
      </p:sp>
      <p:sp>
        <p:nvSpPr>
          <p:cNvPr id="6" name="ZoneTexte 5">
            <a:extLst>
              <a:ext uri="{FF2B5EF4-FFF2-40B4-BE49-F238E27FC236}">
                <a16:creationId xmlns:a16="http://schemas.microsoft.com/office/drawing/2014/main" id="{5778C425-CF61-19D8-0F7B-D85D57370A27}"/>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13/34</a:t>
            </a:r>
          </a:p>
        </p:txBody>
      </p:sp>
      <p:sp>
        <p:nvSpPr>
          <p:cNvPr id="7" name="Ellipse 6">
            <a:extLst>
              <a:ext uri="{FF2B5EF4-FFF2-40B4-BE49-F238E27FC236}">
                <a16:creationId xmlns:a16="http://schemas.microsoft.com/office/drawing/2014/main" id="{CDCB5CE9-B57E-24A1-8E3B-A9C1C846E10A}"/>
              </a:ext>
            </a:extLst>
          </p:cNvPr>
          <p:cNvSpPr/>
          <p:nvPr/>
        </p:nvSpPr>
        <p:spPr>
          <a:xfrm>
            <a:off x="5867400" y="2671295"/>
            <a:ext cx="1828800" cy="1176805"/>
          </a:xfrm>
          <a:prstGeom prst="ellipse">
            <a:avLst/>
          </a:prstGeom>
          <a:noFill/>
          <a:ln w="762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30319-6B92-FB1B-776B-7037E5D7FC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A35F351-6339-E37C-CB3B-0918D2272A1B}"/>
              </a:ext>
            </a:extLst>
          </p:cNvPr>
          <p:cNvSpPr/>
          <p:nvPr/>
        </p:nvSpPr>
        <p:spPr>
          <a:xfrm flipH="1">
            <a:off x="11277600" y="-9867900"/>
            <a:ext cx="12256213" cy="10963740"/>
          </a:xfrm>
          <a:custGeom>
            <a:avLst/>
            <a:gdLst/>
            <a:ahLst/>
            <a:cxnLst/>
            <a:rect l="l" t="t" r="r" b="b"/>
            <a:pathLst>
              <a:path w="12256213" h="10963740">
                <a:moveTo>
                  <a:pt x="12256213" y="0"/>
                </a:moveTo>
                <a:lnTo>
                  <a:pt x="0" y="0"/>
                </a:lnTo>
                <a:lnTo>
                  <a:pt x="0" y="10963740"/>
                </a:lnTo>
                <a:lnTo>
                  <a:pt x="12256213" y="10963740"/>
                </a:lnTo>
                <a:lnTo>
                  <a:pt x="1225621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56C48252-13DD-ED33-758F-94B36373DCAE}"/>
              </a:ext>
            </a:extLst>
          </p:cNvPr>
          <p:cNvSpPr/>
          <p:nvPr/>
        </p:nvSpPr>
        <p:spPr>
          <a:xfrm rot="2700000" flipV="1">
            <a:off x="1002869" y="8843257"/>
            <a:ext cx="12256213" cy="10963740"/>
          </a:xfrm>
          <a:custGeom>
            <a:avLst/>
            <a:gdLst/>
            <a:ahLst/>
            <a:cxnLst/>
            <a:rect l="l" t="t" r="r" b="b"/>
            <a:pathLst>
              <a:path w="12256213" h="10963740">
                <a:moveTo>
                  <a:pt x="0" y="10963740"/>
                </a:moveTo>
                <a:lnTo>
                  <a:pt x="12256213" y="10963740"/>
                </a:lnTo>
                <a:lnTo>
                  <a:pt x="12256213" y="0"/>
                </a:lnTo>
                <a:lnTo>
                  <a:pt x="0" y="0"/>
                </a:lnTo>
                <a:lnTo>
                  <a:pt x="0" y="1096374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5" name="ZoneTexte 4">
            <a:extLst>
              <a:ext uri="{FF2B5EF4-FFF2-40B4-BE49-F238E27FC236}">
                <a16:creationId xmlns:a16="http://schemas.microsoft.com/office/drawing/2014/main" id="{2ACB1ABC-E1CB-3C0A-0623-9779C110F7D0}"/>
              </a:ext>
            </a:extLst>
          </p:cNvPr>
          <p:cNvSpPr txBox="1"/>
          <p:nvPr/>
        </p:nvSpPr>
        <p:spPr>
          <a:xfrm>
            <a:off x="5105400" y="5667493"/>
            <a:ext cx="7772400" cy="1615827"/>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fr-FR" sz="7200" b="1" i="0" u="none" strike="noStrike" kern="1200" cap="none" spc="0" normalizeH="0" baseline="0" noProof="0" dirty="0" err="1">
                <a:ln>
                  <a:noFill/>
                </a:ln>
                <a:solidFill>
                  <a:srgbClr val="1C53A3"/>
                </a:solidFill>
                <a:effectLst/>
                <a:uLnTx/>
                <a:uFillTx/>
                <a:latin typeface="Halant Medium"/>
                <a:ea typeface="Halant Medium"/>
                <a:cs typeface="Halant Medium"/>
                <a:sym typeface="Halant Medium"/>
              </a:rPr>
              <a:t>Rector</a:t>
            </a:r>
            <a:endParaRPr kumimoji="0" lang="en-US" sz="3780" b="1" i="0" u="none" strike="noStrike" kern="1200" cap="none" spc="0" normalizeH="0" baseline="0" noProof="0" dirty="0">
              <a:ln>
                <a:noFill/>
              </a:ln>
              <a:solidFill>
                <a:srgbClr val="1C53A3"/>
              </a:solidFill>
              <a:effectLst/>
              <a:uLnTx/>
              <a:uFillTx/>
              <a:latin typeface="Halant Medium"/>
              <a:ea typeface="Halant Medium"/>
              <a:cs typeface="Halant Medium"/>
              <a:sym typeface="Halant Medium"/>
            </a:endParaRPr>
          </a:p>
        </p:txBody>
      </p:sp>
      <p:pic>
        <p:nvPicPr>
          <p:cNvPr id="10242" name="Picture 2" descr="Rector: Fast PHP Code Upgrades &amp; Refactoring">
            <a:extLst>
              <a:ext uri="{FF2B5EF4-FFF2-40B4-BE49-F238E27FC236}">
                <a16:creationId xmlns:a16="http://schemas.microsoft.com/office/drawing/2014/main" id="{BA68D9CA-59DA-B5C5-4414-1D969261CE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0977" y="2019300"/>
            <a:ext cx="3721246" cy="403576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A88C3489-A4DB-1373-0532-159F8D9551FB}"/>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14/34</a:t>
            </a:r>
          </a:p>
        </p:txBody>
      </p:sp>
    </p:spTree>
    <p:extLst>
      <p:ext uri="{BB962C8B-B14F-4D97-AF65-F5344CB8AC3E}">
        <p14:creationId xmlns:p14="http://schemas.microsoft.com/office/powerpoint/2010/main" val="2662041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277C9-564C-833E-00D2-8A4E2C0452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D251C27-8CD0-A3C4-1DD3-B0E803312278}"/>
              </a:ext>
            </a:extLst>
          </p:cNvPr>
          <p:cNvSpPr/>
          <p:nvPr/>
        </p:nvSpPr>
        <p:spPr>
          <a:xfrm>
            <a:off x="-1776663" y="-61389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D046ABDE-1F04-6D82-745A-E7A2B7C2B714}"/>
              </a:ext>
            </a:extLst>
          </p:cNvPr>
          <p:cNvSpPr/>
          <p:nvPr/>
        </p:nvSpPr>
        <p:spPr>
          <a:xfrm>
            <a:off x="10972800" y="9519910"/>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pic>
        <p:nvPicPr>
          <p:cNvPr id="4" name="Image 3">
            <a:extLst>
              <a:ext uri="{FF2B5EF4-FFF2-40B4-BE49-F238E27FC236}">
                <a16:creationId xmlns:a16="http://schemas.microsoft.com/office/drawing/2014/main" id="{8B52325B-5A49-5B93-D700-0AF0FEAE4A8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102118" y="1510362"/>
            <a:ext cx="15778963" cy="723956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ZoneTexte 4">
            <a:extLst>
              <a:ext uri="{FF2B5EF4-FFF2-40B4-BE49-F238E27FC236}">
                <a16:creationId xmlns:a16="http://schemas.microsoft.com/office/drawing/2014/main" id="{1D885A9F-D8CD-F035-2C3F-1C7AD6362A78}"/>
              </a:ext>
            </a:extLst>
          </p:cNvPr>
          <p:cNvSpPr txBox="1"/>
          <p:nvPr/>
        </p:nvSpPr>
        <p:spPr>
          <a:xfrm>
            <a:off x="5304772" y="9258300"/>
            <a:ext cx="7543800" cy="1077218"/>
          </a:xfrm>
          <a:prstGeom prst="rect">
            <a:avLst/>
          </a:prstGeom>
          <a:noFill/>
        </p:spPr>
        <p:txBody>
          <a:bodyPr wrap="square" rtlCol="0">
            <a:spAutoFit/>
          </a:bodyPr>
          <a:lstStyle/>
          <a:p>
            <a:pPr algn="ctr"/>
            <a:r>
              <a:rPr lang="fr-FR" sz="3200" u="sng" dirty="0">
                <a:solidFill>
                  <a:schemeClr val="accent1"/>
                </a:solidFill>
                <a:latin typeface="Cormorant Garamond" panose="00000500000000000000" pitchFamily="2" charset="0"/>
              </a:rPr>
              <a:t>Figure </a:t>
            </a:r>
            <a:r>
              <a:rPr lang="fr-FR" sz="3200" u="sng" dirty="0">
                <a:solidFill>
                  <a:schemeClr val="accent1"/>
                </a:solidFill>
                <a:latin typeface="Goudy Old Style" panose="02020502050305020303" pitchFamily="18" charset="0"/>
              </a:rPr>
              <a:t>2</a:t>
            </a:r>
            <a:r>
              <a:rPr lang="fr-FR" sz="3200" u="sng" dirty="0">
                <a:solidFill>
                  <a:schemeClr val="accent1"/>
                </a:solidFill>
                <a:latin typeface="Cormorant Garamond" panose="00000500000000000000" pitchFamily="2" charset="0"/>
              </a:rPr>
              <a:t> : Modification du </a:t>
            </a:r>
            <a:r>
              <a:rPr lang="fr-FR" sz="3200" u="sng" dirty="0" err="1">
                <a:solidFill>
                  <a:schemeClr val="accent1"/>
                </a:solidFill>
                <a:latin typeface="Cormorant Garamond" panose="00000500000000000000" pitchFamily="2" charset="0"/>
              </a:rPr>
              <a:t>Dockerfile</a:t>
            </a:r>
            <a:r>
              <a:rPr lang="fr-FR" sz="3200" u="sng" dirty="0">
                <a:solidFill>
                  <a:schemeClr val="accent1"/>
                </a:solidFill>
                <a:latin typeface="Cormorant Garamond" panose="00000500000000000000" pitchFamily="2" charset="0"/>
              </a:rPr>
              <a:t> et </a:t>
            </a:r>
            <a:r>
              <a:rPr lang="fr-FR" sz="3200" u="sng" dirty="0" err="1">
                <a:solidFill>
                  <a:schemeClr val="accent1"/>
                </a:solidFill>
                <a:latin typeface="Cormorant Garamond" panose="00000500000000000000" pitchFamily="2" charset="0"/>
              </a:rPr>
              <a:t>composer.json</a:t>
            </a:r>
            <a:endParaRPr lang="fr-FR" sz="3200" u="sng" dirty="0">
              <a:solidFill>
                <a:schemeClr val="accent1"/>
              </a:solidFill>
              <a:latin typeface="Cormorant Garamond" panose="00000500000000000000" pitchFamily="2" charset="0"/>
            </a:endParaRPr>
          </a:p>
        </p:txBody>
      </p:sp>
      <p:sp>
        <p:nvSpPr>
          <p:cNvPr id="7" name="ZoneTexte 6">
            <a:extLst>
              <a:ext uri="{FF2B5EF4-FFF2-40B4-BE49-F238E27FC236}">
                <a16:creationId xmlns:a16="http://schemas.microsoft.com/office/drawing/2014/main" id="{A7C3B93D-7AD6-D4B7-CC94-707FA72352F5}"/>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15/34</a:t>
            </a:r>
          </a:p>
        </p:txBody>
      </p:sp>
    </p:spTree>
    <p:extLst>
      <p:ext uri="{BB962C8B-B14F-4D97-AF65-F5344CB8AC3E}">
        <p14:creationId xmlns:p14="http://schemas.microsoft.com/office/powerpoint/2010/main" val="4011663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3F941-5F18-0027-D177-D1C542A50E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511F15-B6B0-7035-00C8-D3ECB04D1A37}"/>
              </a:ext>
            </a:extLst>
          </p:cNvPr>
          <p:cNvSpPr/>
          <p:nvPr/>
        </p:nvSpPr>
        <p:spPr>
          <a:xfrm>
            <a:off x="-1776663" y="-61389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F386BA92-AE1E-F336-46A0-7D5035529BA3}"/>
              </a:ext>
            </a:extLst>
          </p:cNvPr>
          <p:cNvSpPr/>
          <p:nvPr/>
        </p:nvSpPr>
        <p:spPr>
          <a:xfrm rot="16200000">
            <a:off x="14545085" y="3400016"/>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pic>
        <p:nvPicPr>
          <p:cNvPr id="4" name="Image 3" descr="Une image contenant texte, capture d’écran, logiciel, Police">
            <a:extLst>
              <a:ext uri="{FF2B5EF4-FFF2-40B4-BE49-F238E27FC236}">
                <a16:creationId xmlns:a16="http://schemas.microsoft.com/office/drawing/2014/main" id="{171E2DE1-A31C-14C8-0808-F499534DBCCC}"/>
              </a:ext>
            </a:extLst>
          </p:cNvPr>
          <p:cNvPicPr>
            <a:picLocks noChangeAspect="1"/>
          </p:cNvPicPr>
          <p:nvPr/>
        </p:nvPicPr>
        <p:blipFill>
          <a:blip r:embed="rId7"/>
          <a:stretch>
            <a:fillRect/>
          </a:stretch>
        </p:blipFill>
        <p:spPr>
          <a:xfrm>
            <a:off x="4038600" y="436728"/>
            <a:ext cx="11544299" cy="843876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ZoneTexte 4">
            <a:extLst>
              <a:ext uri="{FF2B5EF4-FFF2-40B4-BE49-F238E27FC236}">
                <a16:creationId xmlns:a16="http://schemas.microsoft.com/office/drawing/2014/main" id="{C9922ADB-DFE1-39DF-1A2A-E680FC50A019}"/>
              </a:ext>
            </a:extLst>
          </p:cNvPr>
          <p:cNvSpPr txBox="1"/>
          <p:nvPr/>
        </p:nvSpPr>
        <p:spPr>
          <a:xfrm>
            <a:off x="5304772" y="9258300"/>
            <a:ext cx="7543800" cy="584775"/>
          </a:xfrm>
          <a:prstGeom prst="rect">
            <a:avLst/>
          </a:prstGeom>
          <a:noFill/>
        </p:spPr>
        <p:txBody>
          <a:bodyPr wrap="square" rtlCol="0">
            <a:spAutoFit/>
          </a:bodyPr>
          <a:lstStyle/>
          <a:p>
            <a:pPr algn="ctr"/>
            <a:r>
              <a:rPr lang="fr-FR" sz="3200" u="sng" dirty="0">
                <a:solidFill>
                  <a:schemeClr val="accent1"/>
                </a:solidFill>
                <a:latin typeface="Cormorant Garamond" panose="00000500000000000000" pitchFamily="2" charset="0"/>
              </a:rPr>
              <a:t>Figure </a:t>
            </a:r>
            <a:r>
              <a:rPr lang="fr-FR" sz="3200" u="sng" dirty="0">
                <a:solidFill>
                  <a:schemeClr val="accent1"/>
                </a:solidFill>
                <a:latin typeface="Goudy Old Style" panose="02020502050305020303" pitchFamily="18" charset="0"/>
              </a:rPr>
              <a:t>3</a:t>
            </a:r>
            <a:r>
              <a:rPr lang="fr-FR" sz="3200" u="sng" dirty="0">
                <a:solidFill>
                  <a:schemeClr val="accent1"/>
                </a:solidFill>
                <a:latin typeface="Cormorant Garamond" panose="00000500000000000000" pitchFamily="2" charset="0"/>
              </a:rPr>
              <a:t> : La mise à jour des recettes</a:t>
            </a:r>
          </a:p>
        </p:txBody>
      </p:sp>
      <p:sp>
        <p:nvSpPr>
          <p:cNvPr id="7" name="ZoneTexte 6">
            <a:extLst>
              <a:ext uri="{FF2B5EF4-FFF2-40B4-BE49-F238E27FC236}">
                <a16:creationId xmlns:a16="http://schemas.microsoft.com/office/drawing/2014/main" id="{BC00C5B4-A5B4-8D75-56DF-D97A85C60DE4}"/>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16/34</a:t>
            </a:r>
          </a:p>
        </p:txBody>
      </p:sp>
    </p:spTree>
    <p:extLst>
      <p:ext uri="{BB962C8B-B14F-4D97-AF65-F5344CB8AC3E}">
        <p14:creationId xmlns:p14="http://schemas.microsoft.com/office/powerpoint/2010/main" val="42036809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CAE5AD-6DAA-0C99-408D-C9EEF6C7B5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886090-86C0-94BE-64BF-D76821215911}"/>
              </a:ext>
            </a:extLst>
          </p:cNvPr>
          <p:cNvSpPr/>
          <p:nvPr/>
        </p:nvSpPr>
        <p:spPr>
          <a:xfrm>
            <a:off x="15479217" y="-571500"/>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65523EE7-9A88-3118-0C48-86A940D19D56}"/>
              </a:ext>
            </a:extLst>
          </p:cNvPr>
          <p:cNvSpPr/>
          <p:nvPr/>
        </p:nvSpPr>
        <p:spPr>
          <a:xfrm rot="2752869">
            <a:off x="-4154151" y="8446478"/>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pic>
        <p:nvPicPr>
          <p:cNvPr id="14" name="Image 13">
            <a:extLst>
              <a:ext uri="{FF2B5EF4-FFF2-40B4-BE49-F238E27FC236}">
                <a16:creationId xmlns:a16="http://schemas.microsoft.com/office/drawing/2014/main" id="{5881C893-1070-8CFE-CB9C-5E990C91D3E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66869" y="1294871"/>
            <a:ext cx="11554261" cy="723956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ZoneTexte 3">
            <a:extLst>
              <a:ext uri="{FF2B5EF4-FFF2-40B4-BE49-F238E27FC236}">
                <a16:creationId xmlns:a16="http://schemas.microsoft.com/office/drawing/2014/main" id="{4B97A6A9-5117-6334-C74A-46271D392B0C}"/>
              </a:ext>
            </a:extLst>
          </p:cNvPr>
          <p:cNvSpPr txBox="1"/>
          <p:nvPr/>
        </p:nvSpPr>
        <p:spPr>
          <a:xfrm>
            <a:off x="4114800" y="4869092"/>
            <a:ext cx="10134600" cy="1015663"/>
          </a:xfrm>
          <a:prstGeom prst="rect">
            <a:avLst/>
          </a:prstGeom>
          <a:noFill/>
        </p:spPr>
        <p:txBody>
          <a:bodyPr wrap="square" rtlCol="0">
            <a:spAutoFit/>
          </a:bodyPr>
          <a:lstStyle/>
          <a:p>
            <a:pPr algn="ctr"/>
            <a:r>
              <a:rPr lang="fr-FR" sz="6000" b="1" dirty="0">
                <a:solidFill>
                  <a:schemeClr val="bg1"/>
                </a:solidFill>
                <a:highlight>
                  <a:srgbClr val="000000"/>
                </a:highlight>
                <a:latin typeface="Cormorant Garamond" panose="00000500000000000000" pitchFamily="2" charset="0"/>
              </a:rPr>
              <a:t>composer update </a:t>
            </a:r>
            <a:r>
              <a:rPr lang="fr-FR" sz="6000" b="1" dirty="0" err="1">
                <a:solidFill>
                  <a:schemeClr val="bg1"/>
                </a:solidFill>
                <a:highlight>
                  <a:srgbClr val="000000"/>
                </a:highlight>
                <a:latin typeface="Cormorant Garamond" panose="00000500000000000000" pitchFamily="2" charset="0"/>
              </a:rPr>
              <a:t>symfony</a:t>
            </a:r>
            <a:r>
              <a:rPr lang="fr-FR" sz="6000" b="1" dirty="0">
                <a:solidFill>
                  <a:schemeClr val="bg1"/>
                </a:solidFill>
                <a:highlight>
                  <a:srgbClr val="000000"/>
                </a:highlight>
                <a:latin typeface="Cormorant Garamond" panose="00000500000000000000" pitchFamily="2" charset="0"/>
              </a:rPr>
              <a:t>/*</a:t>
            </a:r>
          </a:p>
        </p:txBody>
      </p:sp>
      <p:sp>
        <p:nvSpPr>
          <p:cNvPr id="5" name="ZoneTexte 4">
            <a:extLst>
              <a:ext uri="{FF2B5EF4-FFF2-40B4-BE49-F238E27FC236}">
                <a16:creationId xmlns:a16="http://schemas.microsoft.com/office/drawing/2014/main" id="{34C74E6E-AEE9-9C5E-260A-F1291D76CBD4}"/>
              </a:ext>
            </a:extLst>
          </p:cNvPr>
          <p:cNvSpPr txBox="1"/>
          <p:nvPr/>
        </p:nvSpPr>
        <p:spPr>
          <a:xfrm>
            <a:off x="3110130" y="8920367"/>
            <a:ext cx="11811000" cy="1077218"/>
          </a:xfrm>
          <a:prstGeom prst="rect">
            <a:avLst/>
          </a:prstGeom>
          <a:noFill/>
        </p:spPr>
        <p:txBody>
          <a:bodyPr wrap="square" rtlCol="0">
            <a:spAutoFit/>
          </a:bodyPr>
          <a:lstStyle/>
          <a:p>
            <a:pPr algn="ctr"/>
            <a:r>
              <a:rPr lang="fr-FR" sz="3200" u="sng" dirty="0">
                <a:solidFill>
                  <a:schemeClr val="accent1"/>
                </a:solidFill>
                <a:latin typeface="Cormorant Garamond" panose="00000500000000000000" pitchFamily="2" charset="0"/>
              </a:rPr>
              <a:t>Figure </a:t>
            </a:r>
            <a:r>
              <a:rPr lang="fr-FR" sz="3200" u="sng" dirty="0">
                <a:solidFill>
                  <a:schemeClr val="accent1"/>
                </a:solidFill>
                <a:latin typeface="Goudy Old Style" panose="02020502050305020303" pitchFamily="18" charset="0"/>
              </a:rPr>
              <a:t>4</a:t>
            </a:r>
            <a:r>
              <a:rPr lang="fr-FR" sz="3200" u="sng" dirty="0">
                <a:solidFill>
                  <a:schemeClr val="accent1"/>
                </a:solidFill>
                <a:latin typeface="Cormorant Garamond" panose="00000500000000000000" pitchFamily="2" charset="0"/>
              </a:rPr>
              <a:t> : modification du </a:t>
            </a:r>
            <a:r>
              <a:rPr lang="fr-FR" sz="3200" u="sng" dirty="0" err="1">
                <a:solidFill>
                  <a:schemeClr val="accent1"/>
                </a:solidFill>
                <a:latin typeface="Cormorant Garamond" panose="00000500000000000000" pitchFamily="2" charset="0"/>
              </a:rPr>
              <a:t>composer.json</a:t>
            </a:r>
            <a:r>
              <a:rPr lang="fr-FR" sz="3200" u="sng" dirty="0">
                <a:solidFill>
                  <a:schemeClr val="accent1"/>
                </a:solidFill>
                <a:latin typeface="Cormorant Garamond" panose="00000500000000000000" pitchFamily="2" charset="0"/>
              </a:rPr>
              <a:t> pour la mise à niveau de Symfony</a:t>
            </a:r>
          </a:p>
        </p:txBody>
      </p:sp>
      <p:pic>
        <p:nvPicPr>
          <p:cNvPr id="6" name="Image 5">
            <a:extLst>
              <a:ext uri="{FF2B5EF4-FFF2-40B4-BE49-F238E27FC236}">
                <a16:creationId xmlns:a16="http://schemas.microsoft.com/office/drawing/2014/main" id="{610BDE32-47CE-4B52-7FC4-DDED819FD339}"/>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120748" y="1619486"/>
            <a:ext cx="11811000" cy="672441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ZoneTexte 6">
            <a:extLst>
              <a:ext uri="{FF2B5EF4-FFF2-40B4-BE49-F238E27FC236}">
                <a16:creationId xmlns:a16="http://schemas.microsoft.com/office/drawing/2014/main" id="{C193ADFA-5D90-EADC-83B2-3387F1EA57FF}"/>
              </a:ext>
            </a:extLst>
          </p:cNvPr>
          <p:cNvSpPr txBox="1"/>
          <p:nvPr/>
        </p:nvSpPr>
        <p:spPr>
          <a:xfrm>
            <a:off x="5243730" y="8920367"/>
            <a:ext cx="7543800" cy="584775"/>
          </a:xfrm>
          <a:prstGeom prst="rect">
            <a:avLst/>
          </a:prstGeom>
          <a:noFill/>
        </p:spPr>
        <p:txBody>
          <a:bodyPr wrap="square" rtlCol="0">
            <a:spAutoFit/>
          </a:bodyPr>
          <a:lstStyle/>
          <a:p>
            <a:pPr algn="ctr"/>
            <a:r>
              <a:rPr lang="fr-FR" sz="3200" u="sng" dirty="0">
                <a:solidFill>
                  <a:schemeClr val="accent1"/>
                </a:solidFill>
                <a:latin typeface="Cormorant Garamond" panose="00000500000000000000" pitchFamily="2" charset="0"/>
              </a:rPr>
              <a:t>Figure </a:t>
            </a:r>
            <a:r>
              <a:rPr lang="fr-FR" sz="3200" u="sng" dirty="0">
                <a:solidFill>
                  <a:schemeClr val="accent1"/>
                </a:solidFill>
                <a:latin typeface="Goudy Old Style" panose="02020502050305020303" pitchFamily="18" charset="0"/>
              </a:rPr>
              <a:t>5</a:t>
            </a:r>
            <a:r>
              <a:rPr lang="fr-FR" sz="3200" u="sng" dirty="0">
                <a:solidFill>
                  <a:schemeClr val="accent1"/>
                </a:solidFill>
                <a:latin typeface="Cormorant Garamond" panose="00000500000000000000" pitchFamily="2" charset="0"/>
              </a:rPr>
              <a:t> : Page d’accueil du projet de test</a:t>
            </a:r>
          </a:p>
        </p:txBody>
      </p:sp>
      <p:sp>
        <p:nvSpPr>
          <p:cNvPr id="9" name="ZoneTexte 8">
            <a:extLst>
              <a:ext uri="{FF2B5EF4-FFF2-40B4-BE49-F238E27FC236}">
                <a16:creationId xmlns:a16="http://schemas.microsoft.com/office/drawing/2014/main" id="{BBA893E7-BD8A-5148-83AB-4C72DF7BEF8A}"/>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17/34</a:t>
            </a:r>
          </a:p>
        </p:txBody>
      </p:sp>
    </p:spTree>
    <p:extLst>
      <p:ext uri="{BB962C8B-B14F-4D97-AF65-F5344CB8AC3E}">
        <p14:creationId xmlns:p14="http://schemas.microsoft.com/office/powerpoint/2010/main" val="35832208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500"/>
                                        <p:tgtEl>
                                          <p:spTgt spid="14"/>
                                        </p:tgtEl>
                                        <p:attrNameLst>
                                          <p:attrName>ppt_x</p:attrName>
                                        </p:attrNameLst>
                                      </p:cBhvr>
                                      <p:tavLst>
                                        <p:tav tm="0">
                                          <p:val>
                                            <p:strVal val="ppt_x"/>
                                          </p:val>
                                        </p:tav>
                                        <p:tav tm="100000">
                                          <p:val>
                                            <p:strVal val="ppt_x"/>
                                          </p:val>
                                        </p:tav>
                                      </p:tavLst>
                                    </p:anim>
                                    <p:anim calcmode="lin" valueType="num">
                                      <p:cBhvr additive="base">
                                        <p:cTn id="7" dur="500"/>
                                        <p:tgtEl>
                                          <p:spTgt spid="14"/>
                                        </p:tgtEl>
                                        <p:attrNameLst>
                                          <p:attrName>ppt_y</p:attrName>
                                        </p:attrNameLst>
                                      </p:cBhvr>
                                      <p:tavLst>
                                        <p:tav tm="0">
                                          <p:val>
                                            <p:strVal val="ppt_y"/>
                                          </p:val>
                                        </p:tav>
                                        <p:tav tm="100000">
                                          <p:val>
                                            <p:strVal val="0-ppt_h/2"/>
                                          </p:val>
                                        </p:tav>
                                      </p:tavLst>
                                    </p:anim>
                                    <p:set>
                                      <p:cBhvr>
                                        <p:cTn id="8" dur="1" fill="hold">
                                          <p:stCondLst>
                                            <p:cond delay="499"/>
                                          </p:stCondLst>
                                        </p:cTn>
                                        <p:tgtEl>
                                          <p:spTgt spid="14"/>
                                        </p:tgtEl>
                                        <p:attrNameLst>
                                          <p:attrName>style.visibility</p:attrName>
                                        </p:attrNameLst>
                                      </p:cBhvr>
                                      <p:to>
                                        <p:strVal val="hidden"/>
                                      </p:to>
                                    </p:set>
                                  </p:childTnLst>
                                </p:cTn>
                              </p:par>
                              <p:par>
                                <p:cTn id="9" presetID="2" presetClass="exit" presetSubtype="1" fill="hold" grpId="0"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ppt_x"/>
                                          </p:val>
                                        </p:tav>
                                      </p:tavLst>
                                    </p:anim>
                                    <p:anim calcmode="lin" valueType="num">
                                      <p:cBhvr additive="base">
                                        <p:cTn id="11" dur="500"/>
                                        <p:tgtEl>
                                          <p:spTgt spid="5"/>
                                        </p:tgtEl>
                                        <p:attrNameLst>
                                          <p:attrName>ppt_y</p:attrName>
                                        </p:attrNameLst>
                                      </p:cBhvr>
                                      <p:tavLst>
                                        <p:tav tm="0">
                                          <p:val>
                                            <p:strVal val="ppt_y"/>
                                          </p:val>
                                        </p:tav>
                                        <p:tav tm="100000">
                                          <p:val>
                                            <p:strVal val="0-ppt_h/2"/>
                                          </p:val>
                                        </p:tav>
                                      </p:tavLst>
                                    </p:anim>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1" fill="hold" grpId="1" nodeType="clickEffect">
                                  <p:stCondLst>
                                    <p:cond delay="0"/>
                                  </p:stCondLst>
                                  <p:childTnLst>
                                    <p:anim calcmode="lin" valueType="num">
                                      <p:cBhvr additive="base">
                                        <p:cTn id="21" dur="500"/>
                                        <p:tgtEl>
                                          <p:spTgt spid="4"/>
                                        </p:tgtEl>
                                        <p:attrNameLst>
                                          <p:attrName>ppt_x</p:attrName>
                                        </p:attrNameLst>
                                      </p:cBhvr>
                                      <p:tavLst>
                                        <p:tav tm="0">
                                          <p:val>
                                            <p:strVal val="ppt_x"/>
                                          </p:val>
                                        </p:tav>
                                        <p:tav tm="100000">
                                          <p:val>
                                            <p:strVal val="ppt_x"/>
                                          </p:val>
                                        </p:tav>
                                      </p:tavLst>
                                    </p:anim>
                                    <p:anim calcmode="lin" valueType="num">
                                      <p:cBhvr additive="base">
                                        <p:cTn id="22" dur="500"/>
                                        <p:tgtEl>
                                          <p:spTgt spid="4"/>
                                        </p:tgtEl>
                                        <p:attrNameLst>
                                          <p:attrName>ppt_y</p:attrName>
                                        </p:attrNameLst>
                                      </p:cBhvr>
                                      <p:tavLst>
                                        <p:tav tm="0">
                                          <p:val>
                                            <p:strVal val="ppt_y"/>
                                          </p:val>
                                        </p:tav>
                                        <p:tav tm="100000">
                                          <p:val>
                                            <p:strVal val="0-ppt_h/2"/>
                                          </p:val>
                                        </p:tav>
                                      </p:tavLst>
                                    </p:anim>
                                    <p:set>
                                      <p:cBhvr>
                                        <p:cTn id="23" dur="1" fill="hold">
                                          <p:stCondLst>
                                            <p:cond delay="499"/>
                                          </p:stCondLst>
                                        </p:cTn>
                                        <p:tgtEl>
                                          <p:spTgt spid="4"/>
                                        </p:tgtEl>
                                        <p:attrNameLst>
                                          <p:attrName>style.visibility</p:attrName>
                                        </p:attrNameLst>
                                      </p:cBhvr>
                                      <p:to>
                                        <p:strVal val="hidden"/>
                                      </p:to>
                                    </p:set>
                                  </p:childTnLst>
                                </p:cTn>
                              </p:par>
                            </p:childTnLst>
                          </p:cTn>
                        </p:par>
                        <p:par>
                          <p:cTn id="24" fill="hold">
                            <p:stCondLst>
                              <p:cond delay="500"/>
                            </p:stCondLst>
                            <p:childTnLst>
                              <p:par>
                                <p:cTn id="25" presetID="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Freeform 2"/>
          <p:cNvSpPr/>
          <p:nvPr/>
        </p:nvSpPr>
        <p:spPr>
          <a:xfrm rot="-2509123">
            <a:off x="16582216" y="-3485493"/>
            <a:ext cx="4429841" cy="7710167"/>
          </a:xfrm>
          <a:custGeom>
            <a:avLst/>
            <a:gdLst/>
            <a:ahLst/>
            <a:cxnLst/>
            <a:rect l="l" t="t" r="r" b="b"/>
            <a:pathLst>
              <a:path w="4429841" h="7710167">
                <a:moveTo>
                  <a:pt x="0" y="0"/>
                </a:moveTo>
                <a:lnTo>
                  <a:pt x="4429842" y="0"/>
                </a:lnTo>
                <a:lnTo>
                  <a:pt x="4429842" y="7710167"/>
                </a:lnTo>
                <a:lnTo>
                  <a:pt x="0" y="771016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rot="3149751">
            <a:off x="-5628575" y="5539574"/>
            <a:ext cx="8970610" cy="7437451"/>
          </a:xfrm>
          <a:custGeom>
            <a:avLst/>
            <a:gdLst/>
            <a:ahLst/>
            <a:cxnLst/>
            <a:rect l="l" t="t" r="r" b="b"/>
            <a:pathLst>
              <a:path w="8970610" h="7437451">
                <a:moveTo>
                  <a:pt x="0" y="0"/>
                </a:moveTo>
                <a:lnTo>
                  <a:pt x="8970610" y="0"/>
                </a:lnTo>
                <a:lnTo>
                  <a:pt x="8970610" y="7437452"/>
                </a:lnTo>
                <a:lnTo>
                  <a:pt x="0" y="74374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TextBox 4"/>
          <p:cNvSpPr txBox="1"/>
          <p:nvPr/>
        </p:nvSpPr>
        <p:spPr>
          <a:xfrm>
            <a:off x="3861293" y="1038225"/>
            <a:ext cx="10565414" cy="1056311"/>
          </a:xfrm>
          <a:prstGeom prst="rect">
            <a:avLst/>
          </a:prstGeom>
        </p:spPr>
        <p:txBody>
          <a:bodyPr lIns="0" tIns="0" rIns="0" bIns="0" rtlCol="0" anchor="t">
            <a:spAutoFit/>
          </a:bodyPr>
          <a:lstStyle/>
          <a:p>
            <a:pPr algn="ctr">
              <a:lnSpc>
                <a:spcPts val="8345"/>
              </a:lnSpc>
            </a:pPr>
            <a:r>
              <a:rPr lang="en-US" sz="7072" b="1">
                <a:solidFill>
                  <a:srgbClr val="FFFFFF"/>
                </a:solidFill>
                <a:latin typeface="HK Grotesk Bold"/>
                <a:ea typeface="HK Grotesk Bold"/>
                <a:cs typeface="HK Grotesk Bold"/>
                <a:sym typeface="HK Grotesk Bold"/>
              </a:rPr>
              <a:t>PLAN</a:t>
            </a:r>
          </a:p>
        </p:txBody>
      </p:sp>
      <p:sp>
        <p:nvSpPr>
          <p:cNvPr id="5" name="TextBox 5"/>
          <p:cNvSpPr txBox="1"/>
          <p:nvPr/>
        </p:nvSpPr>
        <p:spPr>
          <a:xfrm>
            <a:off x="5603838" y="4628112"/>
            <a:ext cx="10565414" cy="769313"/>
          </a:xfrm>
          <a:prstGeom prst="rect">
            <a:avLst/>
          </a:prstGeom>
        </p:spPr>
        <p:txBody>
          <a:bodyPr wrap="square" lIns="0" tIns="0" rIns="0" bIns="0" rtlCol="0" anchor="t">
            <a:spAutoFit/>
          </a:bodyPr>
          <a:lstStyle/>
          <a:p>
            <a:pPr algn="l"/>
            <a:r>
              <a:rPr lang="en-US" sz="4999" b="1" dirty="0">
                <a:solidFill>
                  <a:srgbClr val="FFFFFF"/>
                </a:solidFill>
                <a:latin typeface="Roboto Mono Bold"/>
                <a:ea typeface="Roboto Mono Bold"/>
                <a:cs typeface="Roboto Mono Bold"/>
                <a:sym typeface="Roboto Mono Bold"/>
              </a:rPr>
              <a:t>1. Cadre </a:t>
            </a:r>
            <a:r>
              <a:rPr lang="en-US" sz="4999" b="1" dirty="0" err="1">
                <a:solidFill>
                  <a:srgbClr val="FFFFFF"/>
                </a:solidFill>
                <a:latin typeface="Roboto Mono Bold"/>
                <a:ea typeface="Roboto Mono Bold"/>
                <a:cs typeface="Roboto Mono Bold"/>
                <a:sym typeface="Roboto Mono Bold"/>
              </a:rPr>
              <a:t>général</a:t>
            </a:r>
            <a:r>
              <a:rPr lang="en-US" sz="4999" b="1" dirty="0">
                <a:solidFill>
                  <a:srgbClr val="FFFFFF"/>
                </a:solidFill>
                <a:latin typeface="Roboto Mono Bold"/>
                <a:ea typeface="Roboto Mono Bold"/>
                <a:cs typeface="Roboto Mono Bold"/>
                <a:sym typeface="Roboto Mono Bold"/>
              </a:rPr>
              <a:t> du </a:t>
            </a:r>
            <a:r>
              <a:rPr lang="en-US" sz="4999" b="1" dirty="0" err="1">
                <a:solidFill>
                  <a:srgbClr val="FFFFFF"/>
                </a:solidFill>
                <a:latin typeface="Roboto Mono Bold"/>
                <a:ea typeface="Roboto Mono Bold"/>
                <a:cs typeface="Roboto Mono Bold"/>
                <a:sym typeface="Roboto Mono Bold"/>
              </a:rPr>
              <a:t>projet</a:t>
            </a:r>
            <a:endParaRPr lang="en-US" sz="4999" b="1" dirty="0">
              <a:solidFill>
                <a:srgbClr val="FFFFFF"/>
              </a:solidFill>
              <a:latin typeface="Roboto Mono Bold"/>
              <a:ea typeface="Roboto Mono Bold"/>
              <a:cs typeface="Roboto Mono Bold"/>
              <a:sym typeface="Roboto Mono Bold"/>
            </a:endParaRPr>
          </a:p>
        </p:txBody>
      </p:sp>
      <p:sp>
        <p:nvSpPr>
          <p:cNvPr id="6" name="TextBox 6"/>
          <p:cNvSpPr txBox="1"/>
          <p:nvPr/>
        </p:nvSpPr>
        <p:spPr>
          <a:xfrm>
            <a:off x="5603838" y="5876351"/>
            <a:ext cx="9241463" cy="769313"/>
          </a:xfrm>
          <a:prstGeom prst="rect">
            <a:avLst/>
          </a:prstGeom>
        </p:spPr>
        <p:txBody>
          <a:bodyPr lIns="0" tIns="0" rIns="0" bIns="0" rtlCol="0" anchor="t">
            <a:spAutoFit/>
          </a:bodyPr>
          <a:lstStyle/>
          <a:p>
            <a:pPr algn="l"/>
            <a:r>
              <a:rPr lang="en-US" sz="4999" b="1" dirty="0">
                <a:solidFill>
                  <a:srgbClr val="FFFFFF"/>
                </a:solidFill>
                <a:latin typeface="Roboto Mono Bold"/>
                <a:ea typeface="Roboto Mono Bold"/>
                <a:cs typeface="Roboto Mono Bold"/>
                <a:sym typeface="Roboto Mono Bold"/>
              </a:rPr>
              <a:t>2. </a:t>
            </a:r>
            <a:r>
              <a:rPr lang="en-US" sz="4999" b="1" dirty="0" err="1">
                <a:solidFill>
                  <a:srgbClr val="FFFFFF"/>
                </a:solidFill>
                <a:latin typeface="Roboto Mono Bold"/>
                <a:ea typeface="Roboto Mono Bold"/>
                <a:cs typeface="Roboto Mono Bold"/>
                <a:sym typeface="Roboto Mono Bold"/>
              </a:rPr>
              <a:t>Approche</a:t>
            </a:r>
            <a:r>
              <a:rPr lang="en-US" sz="4999" b="1" dirty="0">
                <a:solidFill>
                  <a:srgbClr val="FFFFFF"/>
                </a:solidFill>
                <a:latin typeface="Roboto Mono Bold"/>
                <a:ea typeface="Roboto Mono Bold"/>
                <a:cs typeface="Roboto Mono Bold"/>
                <a:sym typeface="Roboto Mono Bold"/>
              </a:rPr>
              <a:t> du processus</a:t>
            </a:r>
          </a:p>
        </p:txBody>
      </p:sp>
      <p:sp>
        <p:nvSpPr>
          <p:cNvPr id="7" name="TextBox 7"/>
          <p:cNvSpPr txBox="1"/>
          <p:nvPr/>
        </p:nvSpPr>
        <p:spPr>
          <a:xfrm>
            <a:off x="5603838" y="7124590"/>
            <a:ext cx="12303162" cy="830997"/>
          </a:xfrm>
          <a:prstGeom prst="rect">
            <a:avLst/>
          </a:prstGeom>
        </p:spPr>
        <p:txBody>
          <a:bodyPr wrap="square" lIns="0" tIns="0" rIns="0" bIns="0" rtlCol="0" anchor="t">
            <a:spAutoFit/>
          </a:bodyPr>
          <a:lstStyle/>
          <a:p>
            <a:r>
              <a:rPr lang="en-US" sz="4999" b="1" dirty="0">
                <a:solidFill>
                  <a:srgbClr val="FFFFFF"/>
                </a:solidFill>
                <a:latin typeface="Roboto Mono Bold"/>
                <a:ea typeface="Roboto Mono Bold"/>
                <a:cs typeface="Roboto Mono Bold"/>
                <a:sym typeface="Roboto Mono Bold"/>
              </a:rPr>
              <a:t>3. </a:t>
            </a:r>
            <a:r>
              <a:rPr lang="fr-FR" sz="5400" b="1" dirty="0">
                <a:solidFill>
                  <a:srgbClr val="FFFFFF"/>
                </a:solidFill>
                <a:latin typeface="HK Grotesk Bold"/>
                <a:ea typeface="HK Grotesk Bold"/>
                <a:cs typeface="HK Grotesk Bold"/>
                <a:sym typeface="HK Grotesk Bold"/>
              </a:rPr>
              <a:t>Stratégie technique de la migration</a:t>
            </a:r>
            <a:endParaRPr lang="en-US" sz="5400" b="1" dirty="0">
              <a:solidFill>
                <a:srgbClr val="FFFFFF"/>
              </a:solidFill>
              <a:latin typeface="HK Grotesk Bold"/>
              <a:ea typeface="HK Grotesk Bold"/>
              <a:cs typeface="HK Grotesk Bold"/>
              <a:sym typeface="HK Grotesk Bold"/>
            </a:endParaRPr>
          </a:p>
        </p:txBody>
      </p:sp>
      <p:sp>
        <p:nvSpPr>
          <p:cNvPr id="9" name="TextBox 9"/>
          <p:cNvSpPr txBox="1"/>
          <p:nvPr/>
        </p:nvSpPr>
        <p:spPr>
          <a:xfrm>
            <a:off x="6709228" y="8412786"/>
            <a:ext cx="10130971" cy="769313"/>
          </a:xfrm>
          <a:prstGeom prst="rect">
            <a:avLst/>
          </a:prstGeom>
        </p:spPr>
        <p:txBody>
          <a:bodyPr wrap="square" lIns="0" tIns="0" rIns="0" bIns="0" rtlCol="0" anchor="t">
            <a:spAutoFit/>
          </a:bodyPr>
          <a:lstStyle/>
          <a:p>
            <a:pPr algn="l"/>
            <a:r>
              <a:rPr lang="en-US" sz="4999" b="1" dirty="0">
                <a:solidFill>
                  <a:srgbClr val="FFFFFF"/>
                </a:solidFill>
                <a:latin typeface="Roboto Mono Bold"/>
                <a:ea typeface="Roboto Mono Bold"/>
                <a:cs typeface="Roboto Mono Bold"/>
                <a:sym typeface="Roboto Mono Bold"/>
              </a:rPr>
              <a:t>Conclusion et perspectives</a:t>
            </a:r>
          </a:p>
        </p:txBody>
      </p:sp>
      <p:sp>
        <p:nvSpPr>
          <p:cNvPr id="10" name="TextBox 5">
            <a:extLst>
              <a:ext uri="{FF2B5EF4-FFF2-40B4-BE49-F238E27FC236}">
                <a16:creationId xmlns:a16="http://schemas.microsoft.com/office/drawing/2014/main" id="{001CE2BC-B18F-D37E-482B-C99769E6C24A}"/>
              </a:ext>
            </a:extLst>
          </p:cNvPr>
          <p:cNvSpPr txBox="1"/>
          <p:nvPr/>
        </p:nvSpPr>
        <p:spPr>
          <a:xfrm>
            <a:off x="6709229" y="3434603"/>
            <a:ext cx="8624311" cy="769313"/>
          </a:xfrm>
          <a:prstGeom prst="rect">
            <a:avLst/>
          </a:prstGeom>
        </p:spPr>
        <p:txBody>
          <a:bodyPr lIns="0" tIns="0" rIns="0" bIns="0" rtlCol="0" anchor="t">
            <a:spAutoFit/>
          </a:bodyPr>
          <a:lstStyle/>
          <a:p>
            <a:pPr algn="l"/>
            <a:r>
              <a:rPr lang="en-US" sz="4999" b="1" dirty="0">
                <a:solidFill>
                  <a:srgbClr val="FFFFFF"/>
                </a:solidFill>
                <a:latin typeface="Roboto Mono Bold"/>
                <a:ea typeface="Roboto Mono Bold"/>
                <a:cs typeface="Roboto Mono Bold"/>
                <a:sym typeface="Roboto Mono Bold"/>
              </a:rPr>
              <a:t>Introduction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F304A-824A-A892-7425-28D79372B8E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9DD9D24-9ACC-D231-C14A-8DCA86366270}"/>
              </a:ext>
            </a:extLst>
          </p:cNvPr>
          <p:cNvSpPr/>
          <p:nvPr/>
        </p:nvSpPr>
        <p:spPr>
          <a:xfrm rot="2859336">
            <a:off x="16022164" y="452700"/>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F20730BF-3AE5-D497-7083-B7F2A3AA35E9}"/>
              </a:ext>
            </a:extLst>
          </p:cNvPr>
          <p:cNvSpPr/>
          <p:nvPr/>
        </p:nvSpPr>
        <p:spPr>
          <a:xfrm>
            <a:off x="10744200" y="9341620"/>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2">
            <a:extLst>
              <a:ext uri="{FF2B5EF4-FFF2-40B4-BE49-F238E27FC236}">
                <a16:creationId xmlns:a16="http://schemas.microsoft.com/office/drawing/2014/main" id="{A40D3C98-BB8B-ECB3-AAFC-7E8B300936B5}"/>
              </a:ext>
            </a:extLst>
          </p:cNvPr>
          <p:cNvSpPr/>
          <p:nvPr/>
        </p:nvSpPr>
        <p:spPr>
          <a:xfrm rot="13335968">
            <a:off x="-3046502" y="8167082"/>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Freeform 2">
            <a:extLst>
              <a:ext uri="{FF2B5EF4-FFF2-40B4-BE49-F238E27FC236}">
                <a16:creationId xmlns:a16="http://schemas.microsoft.com/office/drawing/2014/main" id="{F10B5D8F-68A0-5A27-C6E3-968413106ECC}"/>
              </a:ext>
            </a:extLst>
          </p:cNvPr>
          <p:cNvSpPr/>
          <p:nvPr/>
        </p:nvSpPr>
        <p:spPr>
          <a:xfrm>
            <a:off x="-1624263" y="-46149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pic>
        <p:nvPicPr>
          <p:cNvPr id="11266" name="Picture 2">
            <a:extLst>
              <a:ext uri="{FF2B5EF4-FFF2-40B4-BE49-F238E27FC236}">
                <a16:creationId xmlns:a16="http://schemas.microsoft.com/office/drawing/2014/main" id="{F16A3CE2-87E3-902A-F34D-1B849E638F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8187" y="3314700"/>
            <a:ext cx="2952750" cy="29527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73DCD24F-D3B0-F671-9226-0239C892C3A4}"/>
              </a:ext>
            </a:extLst>
          </p:cNvPr>
          <p:cNvSpPr txBox="1"/>
          <p:nvPr/>
        </p:nvSpPr>
        <p:spPr>
          <a:xfrm>
            <a:off x="6400800" y="2758173"/>
            <a:ext cx="10942709" cy="3785652"/>
          </a:xfrm>
          <a:prstGeom prst="rect">
            <a:avLst/>
          </a:prstGeom>
          <a:noFill/>
        </p:spPr>
        <p:txBody>
          <a:bodyPr wrap="square" rtlCol="0">
            <a:spAutoFit/>
          </a:bodyPr>
          <a:lstStyle/>
          <a:p>
            <a:pPr marL="571500" indent="-571500">
              <a:buFont typeface="Arial" panose="020B0604020202020204" pitchFamily="34" charset="0"/>
              <a:buChar char="•"/>
            </a:pPr>
            <a:endParaRPr lang="fr-FR" sz="4000" dirty="0">
              <a:latin typeface="Halant Medium" panose="020B0604020202020204" charset="0"/>
              <a:cs typeface="Halant Medium" panose="020B0604020202020204" charset="0"/>
            </a:endParaRPr>
          </a:p>
          <a:p>
            <a:pPr marL="571500" indent="-571500">
              <a:buFont typeface="Arial" panose="020B0604020202020204" pitchFamily="34" charset="0"/>
              <a:buChar char="•"/>
            </a:pPr>
            <a:r>
              <a:rPr lang="fr-FR" sz="4000" b="1" dirty="0">
                <a:latin typeface="Cormorant Garamond" panose="00000500000000000000" pitchFamily="2" charset="0"/>
                <a:cs typeface="Halant Medium" panose="020B0604020202020204" charset="0"/>
              </a:rPr>
              <a:t>L’utilisation de Docker ;</a:t>
            </a:r>
          </a:p>
          <a:p>
            <a:endParaRPr lang="fr-FR" sz="4000" dirty="0">
              <a:latin typeface="Halant Medium" panose="020B0604020202020204" charset="0"/>
              <a:cs typeface="Halant Medium" panose="020B0604020202020204" charset="0"/>
            </a:endParaRPr>
          </a:p>
          <a:p>
            <a:pPr marL="571500" indent="-571500">
              <a:buFont typeface="Arial" panose="020B0604020202020204" pitchFamily="34" charset="0"/>
              <a:buChar char="•"/>
            </a:pPr>
            <a:r>
              <a:rPr lang="fr-FR" sz="4000" b="1" dirty="0">
                <a:latin typeface="Cormorant Garamond" panose="00000500000000000000" pitchFamily="2" charset="0"/>
                <a:cs typeface="Halant Medium" panose="020B0604020202020204" charset="0"/>
              </a:rPr>
              <a:t>La suppression des dépréciations ;</a:t>
            </a:r>
          </a:p>
          <a:p>
            <a:endParaRPr lang="fr-FR" sz="4000" dirty="0">
              <a:latin typeface="Halant Medium" panose="020B0604020202020204" charset="0"/>
              <a:cs typeface="Halant Medium" panose="020B0604020202020204" charset="0"/>
            </a:endParaRPr>
          </a:p>
          <a:p>
            <a:pPr marL="571500" indent="-571500">
              <a:buFont typeface="Arial" panose="020B0604020202020204" pitchFamily="34" charset="0"/>
              <a:buChar char="•"/>
            </a:pPr>
            <a:r>
              <a:rPr lang="fr-FR" sz="4000" b="1" dirty="0">
                <a:latin typeface="Cormorant Garamond" panose="00000500000000000000" pitchFamily="2" charset="0"/>
                <a:cs typeface="Halant Medium" panose="020B0604020202020204" charset="0"/>
              </a:rPr>
              <a:t>La mise à jour des dépendances.</a:t>
            </a:r>
          </a:p>
        </p:txBody>
      </p:sp>
      <p:sp>
        <p:nvSpPr>
          <p:cNvPr id="10" name="ZoneTexte 9">
            <a:extLst>
              <a:ext uri="{FF2B5EF4-FFF2-40B4-BE49-F238E27FC236}">
                <a16:creationId xmlns:a16="http://schemas.microsoft.com/office/drawing/2014/main" id="{3DD28FA0-1CEB-F9CE-63F2-B7C0B5C42FDF}"/>
              </a:ext>
            </a:extLst>
          </p:cNvPr>
          <p:cNvSpPr txBox="1"/>
          <p:nvPr/>
        </p:nvSpPr>
        <p:spPr>
          <a:xfrm>
            <a:off x="5257800" y="912196"/>
            <a:ext cx="7772400" cy="2157001"/>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fr-FR" sz="6000" b="1" i="0" u="none" strike="noStrike" kern="1200" cap="none" spc="0" normalizeH="0" baseline="0" noProof="0" dirty="0">
                <a:ln>
                  <a:noFill/>
                </a:ln>
                <a:solidFill>
                  <a:srgbClr val="1C53A3"/>
                </a:solidFill>
                <a:effectLst/>
                <a:uLnTx/>
                <a:uFillTx/>
                <a:latin typeface="Cormorant Garamond" panose="00000500000000000000" pitchFamily="2" charset="0"/>
                <a:ea typeface="Halant Medium"/>
                <a:cs typeface="Halant Medium"/>
                <a:sym typeface="Halant Medium"/>
              </a:rPr>
              <a:t>Résultat</a:t>
            </a:r>
            <a:endParaRPr kumimoji="0" lang="en-US" sz="6000" b="1" i="0" u="none" strike="noStrike" kern="1200" cap="none" spc="0" normalizeH="0" baseline="0" noProof="0" dirty="0">
              <a:ln>
                <a:noFill/>
              </a:ln>
              <a:solidFill>
                <a:srgbClr val="1C53A3"/>
              </a:solidFill>
              <a:effectLst/>
              <a:uLnTx/>
              <a:uFillTx/>
              <a:latin typeface="Cormorant Garamond" panose="00000500000000000000" pitchFamily="2" charset="0"/>
              <a:ea typeface="Halant Medium"/>
              <a:cs typeface="Halant Medium"/>
              <a:sym typeface="Halant Medium"/>
            </a:endParaRPr>
          </a:p>
          <a:p>
            <a:pPr marL="0" marR="0" lvl="0" indent="0" algn="ctr" defTabSz="914400" rtl="0" eaLnBrk="1" fontAlgn="auto" latinLnBrk="0" hangingPunct="1">
              <a:lnSpc>
                <a:spcPts val="5292"/>
              </a:lnSpc>
              <a:spcBef>
                <a:spcPct val="0"/>
              </a:spcBef>
              <a:spcAft>
                <a:spcPts val="0"/>
              </a:spcAft>
              <a:buClrTx/>
              <a:buSzTx/>
              <a:buFontTx/>
              <a:buNone/>
              <a:tabLst/>
              <a:defRPr/>
            </a:pPr>
            <a:endParaRPr kumimoji="0" lang="en-US" sz="3780" b="1" i="0" u="none" strike="noStrike" kern="1200" cap="none" spc="0" normalizeH="0" baseline="0" noProof="0" dirty="0">
              <a:ln>
                <a:noFill/>
              </a:ln>
              <a:solidFill>
                <a:srgbClr val="1C53A3"/>
              </a:solidFill>
              <a:effectLst/>
              <a:uLnTx/>
              <a:uFillTx/>
              <a:latin typeface="Halant Medium"/>
              <a:ea typeface="Halant Medium"/>
              <a:cs typeface="Halant Medium"/>
              <a:sym typeface="Halant Medium"/>
            </a:endParaRPr>
          </a:p>
        </p:txBody>
      </p:sp>
      <p:sp>
        <p:nvSpPr>
          <p:cNvPr id="8" name="ZoneTexte 7">
            <a:extLst>
              <a:ext uri="{FF2B5EF4-FFF2-40B4-BE49-F238E27FC236}">
                <a16:creationId xmlns:a16="http://schemas.microsoft.com/office/drawing/2014/main" id="{94356839-E9C8-DDD3-3212-5AA29D62F444}"/>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18/34</a:t>
            </a:r>
          </a:p>
        </p:txBody>
      </p:sp>
    </p:spTree>
    <p:extLst>
      <p:ext uri="{BB962C8B-B14F-4D97-AF65-F5344CB8AC3E}">
        <p14:creationId xmlns:p14="http://schemas.microsoft.com/office/powerpoint/2010/main" val="28141717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7C441-2D22-C6B8-563E-ED0565A44AB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4F88E0F-C0A5-7A8A-A2D1-5064A848F2B2}"/>
              </a:ext>
            </a:extLst>
          </p:cNvPr>
          <p:cNvSpPr/>
          <p:nvPr/>
        </p:nvSpPr>
        <p:spPr>
          <a:xfrm flipH="1">
            <a:off x="-4438598" y="-7966234"/>
            <a:ext cx="12256213" cy="10963740"/>
          </a:xfrm>
          <a:custGeom>
            <a:avLst/>
            <a:gdLst/>
            <a:ahLst/>
            <a:cxnLst/>
            <a:rect l="l" t="t" r="r" b="b"/>
            <a:pathLst>
              <a:path w="12256213" h="10963740">
                <a:moveTo>
                  <a:pt x="12256213" y="0"/>
                </a:moveTo>
                <a:lnTo>
                  <a:pt x="0" y="0"/>
                </a:lnTo>
                <a:lnTo>
                  <a:pt x="0" y="10963740"/>
                </a:lnTo>
                <a:lnTo>
                  <a:pt x="12256213" y="10963740"/>
                </a:lnTo>
                <a:lnTo>
                  <a:pt x="1225621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A4A3F401-1C33-BD1A-63EB-6AC1F9FED4C3}"/>
              </a:ext>
            </a:extLst>
          </p:cNvPr>
          <p:cNvSpPr/>
          <p:nvPr/>
        </p:nvSpPr>
        <p:spPr>
          <a:xfrm flipV="1">
            <a:off x="4267200" y="9182100"/>
            <a:ext cx="12256213" cy="10963740"/>
          </a:xfrm>
          <a:custGeom>
            <a:avLst/>
            <a:gdLst/>
            <a:ahLst/>
            <a:cxnLst/>
            <a:rect l="l" t="t" r="r" b="b"/>
            <a:pathLst>
              <a:path w="12256213" h="10963740">
                <a:moveTo>
                  <a:pt x="0" y="10963740"/>
                </a:moveTo>
                <a:lnTo>
                  <a:pt x="12256213" y="10963740"/>
                </a:lnTo>
                <a:lnTo>
                  <a:pt x="12256213" y="0"/>
                </a:lnTo>
                <a:lnTo>
                  <a:pt x="0" y="0"/>
                </a:lnTo>
                <a:lnTo>
                  <a:pt x="0" y="1096374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TextBox 5">
            <a:extLst>
              <a:ext uri="{FF2B5EF4-FFF2-40B4-BE49-F238E27FC236}">
                <a16:creationId xmlns:a16="http://schemas.microsoft.com/office/drawing/2014/main" id="{B3DBE5D1-53C6-1CF6-7513-7D8A967F083A}"/>
              </a:ext>
            </a:extLst>
          </p:cNvPr>
          <p:cNvSpPr txBox="1"/>
          <p:nvPr/>
        </p:nvSpPr>
        <p:spPr>
          <a:xfrm>
            <a:off x="1828800" y="3619500"/>
            <a:ext cx="13487400" cy="3185487"/>
          </a:xfrm>
          <a:prstGeom prst="rect">
            <a:avLst/>
          </a:prstGeom>
        </p:spPr>
        <p:txBody>
          <a:bodyPr wrap="square" lIns="0" tIns="0" rIns="0" bIns="0" rtlCol="0" anchor="t">
            <a:spAutoFit/>
          </a:bodyPr>
          <a:lstStyle/>
          <a:p>
            <a:pPr algn="ctr">
              <a:lnSpc>
                <a:spcPct val="150000"/>
              </a:lnSpc>
              <a:spcBef>
                <a:spcPct val="0"/>
              </a:spcBef>
            </a:pPr>
            <a:r>
              <a:rPr lang="fr-FR" sz="7200" b="1" dirty="0">
                <a:solidFill>
                  <a:srgbClr val="1C53A3"/>
                </a:solidFill>
                <a:latin typeface="Halant Medium"/>
                <a:ea typeface="Halant Medium"/>
                <a:cs typeface="Halant Medium"/>
                <a:sym typeface="Halant Medium"/>
              </a:rPr>
              <a:t>Migration de </a:t>
            </a:r>
            <a:r>
              <a:rPr lang="fr-FR" sz="7200" b="1" dirty="0" err="1">
                <a:solidFill>
                  <a:srgbClr val="1C53A3"/>
                </a:solidFill>
                <a:latin typeface="Halant Medium"/>
                <a:ea typeface="Halant Medium"/>
                <a:cs typeface="Halant Medium"/>
                <a:sym typeface="Halant Medium"/>
              </a:rPr>
              <a:t>composer.json</a:t>
            </a:r>
            <a:r>
              <a:rPr lang="fr-FR" sz="7200" b="1" dirty="0">
                <a:solidFill>
                  <a:srgbClr val="1C53A3"/>
                </a:solidFill>
                <a:latin typeface="Halant Medium"/>
                <a:ea typeface="Halant Medium"/>
                <a:cs typeface="Halant Medium"/>
                <a:sym typeface="Halant Medium"/>
              </a:rPr>
              <a:t> du projet </a:t>
            </a:r>
            <a:r>
              <a:rPr lang="fr-FR" sz="7200" b="1" dirty="0" err="1">
                <a:solidFill>
                  <a:srgbClr val="1C53A3"/>
                </a:solidFill>
                <a:latin typeface="Halant Medium"/>
                <a:ea typeface="Halant Medium"/>
                <a:cs typeface="Halant Medium"/>
                <a:sym typeface="Halant Medium"/>
              </a:rPr>
              <a:t>Autossimo</a:t>
            </a:r>
            <a:endParaRPr lang="en-US" sz="3780" b="1" dirty="0">
              <a:solidFill>
                <a:srgbClr val="1C53A3"/>
              </a:solidFill>
              <a:latin typeface="Halant Medium"/>
              <a:ea typeface="Halant Medium"/>
              <a:cs typeface="Halant Medium"/>
              <a:sym typeface="Halant Medium"/>
            </a:endParaRPr>
          </a:p>
        </p:txBody>
      </p:sp>
      <p:sp>
        <p:nvSpPr>
          <p:cNvPr id="6" name="ZoneTexte 5">
            <a:extLst>
              <a:ext uri="{FF2B5EF4-FFF2-40B4-BE49-F238E27FC236}">
                <a16:creationId xmlns:a16="http://schemas.microsoft.com/office/drawing/2014/main" id="{846359A6-76AE-F494-0AC9-8ECB4B953616}"/>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19/34</a:t>
            </a:r>
          </a:p>
        </p:txBody>
      </p:sp>
    </p:spTree>
    <p:extLst>
      <p:ext uri="{BB962C8B-B14F-4D97-AF65-F5344CB8AC3E}">
        <p14:creationId xmlns:p14="http://schemas.microsoft.com/office/powerpoint/2010/main" val="3817462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4FD94-8A89-5448-BD29-88AF3FF1EF9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80C438-F887-4618-F15A-10B6328CE963}"/>
              </a:ext>
            </a:extLst>
          </p:cNvPr>
          <p:cNvSpPr/>
          <p:nvPr/>
        </p:nvSpPr>
        <p:spPr>
          <a:xfrm>
            <a:off x="-1776663" y="-61389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7E39D6DA-EF5F-0498-8B03-3B7D6BFB9607}"/>
              </a:ext>
            </a:extLst>
          </p:cNvPr>
          <p:cNvSpPr/>
          <p:nvPr/>
        </p:nvSpPr>
        <p:spPr>
          <a:xfrm>
            <a:off x="9525000" y="8724900"/>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pic>
        <p:nvPicPr>
          <p:cNvPr id="5" name="Image 4">
            <a:extLst>
              <a:ext uri="{FF2B5EF4-FFF2-40B4-BE49-F238E27FC236}">
                <a16:creationId xmlns:a16="http://schemas.microsoft.com/office/drawing/2014/main" id="{A9385284-5766-0E61-958F-E4FE46D91663}"/>
              </a:ext>
            </a:extLst>
          </p:cNvPr>
          <p:cNvPicPr>
            <a:picLocks noChangeAspect="1"/>
          </p:cNvPicPr>
          <p:nvPr/>
        </p:nvPicPr>
        <p:blipFill>
          <a:blip r:embed="rId7"/>
          <a:stretch>
            <a:fillRect/>
          </a:stretch>
        </p:blipFill>
        <p:spPr>
          <a:xfrm>
            <a:off x="1880937" y="1434314"/>
            <a:ext cx="13265990" cy="3691406"/>
          </a:xfrm>
          <a:prstGeom prst="rect">
            <a:avLst/>
          </a:prstGeom>
          <a:ln w="228600" cap="sq" cmpd="thickThin">
            <a:solidFill>
              <a:srgbClr val="000000"/>
            </a:solidFill>
            <a:prstDash val="solid"/>
            <a:miter lim="800000"/>
          </a:ln>
          <a:effectLst>
            <a:innerShdw blurRad="76200">
              <a:srgbClr val="000000"/>
            </a:innerShdw>
          </a:effectLst>
        </p:spPr>
      </p:pic>
      <p:sp>
        <p:nvSpPr>
          <p:cNvPr id="7" name="ZoneTexte 6">
            <a:extLst>
              <a:ext uri="{FF2B5EF4-FFF2-40B4-BE49-F238E27FC236}">
                <a16:creationId xmlns:a16="http://schemas.microsoft.com/office/drawing/2014/main" id="{E386EE15-57FA-46AE-B9A5-86E70661AB90}"/>
              </a:ext>
            </a:extLst>
          </p:cNvPr>
          <p:cNvSpPr txBox="1"/>
          <p:nvPr/>
        </p:nvSpPr>
        <p:spPr>
          <a:xfrm>
            <a:off x="1880937" y="6667500"/>
            <a:ext cx="10311063" cy="2585323"/>
          </a:xfrm>
          <a:prstGeom prst="rect">
            <a:avLst/>
          </a:prstGeom>
          <a:noFill/>
        </p:spPr>
        <p:txBody>
          <a:bodyPr wrap="square" rtlCol="0">
            <a:spAutoFit/>
          </a:bodyPr>
          <a:lstStyle/>
          <a:p>
            <a:pPr marL="171450" indent="-171450">
              <a:buFont typeface="Arial" panose="020B0604020202020204" pitchFamily="34" charset="0"/>
              <a:buChar char="•"/>
            </a:pPr>
            <a:r>
              <a:rPr lang="fr-FR" sz="3600" dirty="0" err="1">
                <a:latin typeface="Halant Medium" panose="020B0604020202020204" charset="0"/>
                <a:cs typeface="Halant Medium" panose="020B0604020202020204" charset="0"/>
              </a:rPr>
              <a:t>csa</a:t>
            </a:r>
            <a:r>
              <a:rPr lang="fr-FR" sz="3600" dirty="0">
                <a:latin typeface="Halant Medium" panose="020B0604020202020204" charset="0"/>
                <a:cs typeface="Halant Medium" panose="020B0604020202020204" charset="0"/>
              </a:rPr>
              <a:t>/</a:t>
            </a:r>
            <a:r>
              <a:rPr lang="fr-FR" sz="3600" dirty="0" err="1">
                <a:latin typeface="Halant Medium" panose="020B0604020202020204" charset="0"/>
                <a:cs typeface="Halant Medium" panose="020B0604020202020204" charset="0"/>
              </a:rPr>
              <a:t>guzzle</a:t>
            </a:r>
            <a:r>
              <a:rPr lang="fr-FR" sz="3600" dirty="0">
                <a:latin typeface="Halant Medium" panose="020B0604020202020204" charset="0"/>
                <a:cs typeface="Halant Medium" panose="020B0604020202020204" charset="0"/>
              </a:rPr>
              <a:t>-bundle v3.2.0</a:t>
            </a:r>
          </a:p>
          <a:p>
            <a:pPr marL="171450" indent="-171450">
              <a:buFont typeface="Arial" panose="020B0604020202020204" pitchFamily="34" charset="0"/>
              <a:buChar char="•"/>
            </a:pPr>
            <a:r>
              <a:rPr lang="fr-FR" sz="3600" dirty="0">
                <a:latin typeface="Halant Medium" panose="020B0604020202020204" charset="0"/>
                <a:cs typeface="Halant Medium" panose="020B0604020202020204" charset="0"/>
              </a:rPr>
              <a:t>laminas/laminas-code v3.4.1</a:t>
            </a:r>
          </a:p>
          <a:p>
            <a:pPr marL="171450" indent="-171450">
              <a:buFont typeface="Arial" panose="020B0604020202020204" pitchFamily="34" charset="0"/>
              <a:buChar char="•"/>
            </a:pPr>
            <a:r>
              <a:rPr lang="fr-FR" sz="3600" dirty="0">
                <a:latin typeface="Halant Medium" panose="020B0604020202020204" charset="0"/>
                <a:cs typeface="Halant Medium" panose="020B0604020202020204" charset="0"/>
              </a:rPr>
              <a:t>laminas/</a:t>
            </a:r>
            <a:r>
              <a:rPr lang="fr-FR" sz="3600" dirty="0" err="1">
                <a:latin typeface="Halant Medium" panose="020B0604020202020204" charset="0"/>
                <a:cs typeface="Halant Medium" panose="020B0604020202020204" charset="0"/>
              </a:rPr>
              <a:t>event</a:t>
            </a:r>
            <a:r>
              <a:rPr lang="fr-FR" sz="3600" dirty="0">
                <a:latin typeface="Halant Medium" panose="020B0604020202020204" charset="0"/>
                <a:cs typeface="Halant Medium" panose="020B0604020202020204" charset="0"/>
              </a:rPr>
              <a:t>-manager v3.4.0</a:t>
            </a:r>
          </a:p>
          <a:p>
            <a:pPr marL="171450" indent="-171450">
              <a:buFont typeface="Arial" panose="020B0604020202020204" pitchFamily="34" charset="0"/>
              <a:buChar char="•"/>
            </a:pPr>
            <a:r>
              <a:rPr lang="fr-FR" sz="3600" dirty="0" err="1">
                <a:latin typeface="Halant Medium" panose="020B0604020202020204" charset="0"/>
                <a:cs typeface="Halant Medium" panose="020B0604020202020204" charset="0"/>
              </a:rPr>
              <a:t>phpunit</a:t>
            </a:r>
            <a:r>
              <a:rPr lang="fr-FR" sz="3600" dirty="0">
                <a:latin typeface="Halant Medium" panose="020B0604020202020204" charset="0"/>
                <a:cs typeface="Halant Medium" panose="020B0604020202020204" charset="0"/>
              </a:rPr>
              <a:t>/</a:t>
            </a:r>
            <a:r>
              <a:rPr lang="fr-FR" sz="3600" dirty="0" err="1">
                <a:latin typeface="Halant Medium" panose="020B0604020202020204" charset="0"/>
                <a:cs typeface="Halant Medium" panose="020B0604020202020204" charset="0"/>
              </a:rPr>
              <a:t>phpunit</a:t>
            </a:r>
            <a:r>
              <a:rPr lang="fr-FR" sz="3600" dirty="0">
                <a:latin typeface="Halant Medium" panose="020B0604020202020204" charset="0"/>
                <a:cs typeface="Halant Medium" panose="020B0604020202020204" charset="0"/>
              </a:rPr>
              <a:t> ^7.1</a:t>
            </a:r>
          </a:p>
          <a:p>
            <a:endParaRPr lang="fr-FR" dirty="0"/>
          </a:p>
        </p:txBody>
      </p:sp>
      <p:sp>
        <p:nvSpPr>
          <p:cNvPr id="4" name="ZoneTexte 3">
            <a:extLst>
              <a:ext uri="{FF2B5EF4-FFF2-40B4-BE49-F238E27FC236}">
                <a16:creationId xmlns:a16="http://schemas.microsoft.com/office/drawing/2014/main" id="{6CC67AC6-9427-3C20-3557-2B720F8CE0FC}"/>
              </a:ext>
            </a:extLst>
          </p:cNvPr>
          <p:cNvSpPr txBox="1"/>
          <p:nvPr/>
        </p:nvSpPr>
        <p:spPr>
          <a:xfrm>
            <a:off x="4343400" y="5604222"/>
            <a:ext cx="7543800" cy="1077218"/>
          </a:xfrm>
          <a:prstGeom prst="rect">
            <a:avLst/>
          </a:prstGeom>
          <a:noFill/>
        </p:spPr>
        <p:txBody>
          <a:bodyPr wrap="square" rtlCol="0">
            <a:spAutoFit/>
          </a:bodyPr>
          <a:lstStyle/>
          <a:p>
            <a:pPr algn="ctr"/>
            <a:r>
              <a:rPr lang="fr-FR" sz="3200" u="sng" dirty="0">
                <a:solidFill>
                  <a:schemeClr val="accent1"/>
                </a:solidFill>
                <a:latin typeface="Cormorant Garamond" panose="00000500000000000000" pitchFamily="2" charset="0"/>
              </a:rPr>
              <a:t>Figure </a:t>
            </a:r>
            <a:r>
              <a:rPr lang="fr-FR" sz="3200" u="sng" dirty="0">
                <a:solidFill>
                  <a:schemeClr val="accent1"/>
                </a:solidFill>
                <a:latin typeface="Goudy Old Style" panose="02020502050305020303" pitchFamily="18" charset="0"/>
              </a:rPr>
              <a:t>6</a:t>
            </a:r>
            <a:r>
              <a:rPr lang="fr-FR" sz="3200" u="sng" dirty="0">
                <a:solidFill>
                  <a:schemeClr val="accent1"/>
                </a:solidFill>
                <a:latin typeface="Cormorant Garamond" panose="00000500000000000000" pitchFamily="2" charset="0"/>
              </a:rPr>
              <a:t> : Erreurs lors de la mise à jour de PHP</a:t>
            </a:r>
          </a:p>
        </p:txBody>
      </p:sp>
      <p:sp>
        <p:nvSpPr>
          <p:cNvPr id="8" name="ZoneTexte 7">
            <a:extLst>
              <a:ext uri="{FF2B5EF4-FFF2-40B4-BE49-F238E27FC236}">
                <a16:creationId xmlns:a16="http://schemas.microsoft.com/office/drawing/2014/main" id="{ABFA3D30-6DF4-9FA9-ADDF-0F0E9E34ED39}"/>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20/34</a:t>
            </a:r>
          </a:p>
        </p:txBody>
      </p:sp>
    </p:spTree>
    <p:extLst>
      <p:ext uri="{BB962C8B-B14F-4D97-AF65-F5344CB8AC3E}">
        <p14:creationId xmlns:p14="http://schemas.microsoft.com/office/powerpoint/2010/main" val="21493681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EA9DDD-33AD-5389-FECA-05E0B5F510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7039DF6-7304-5ED0-57B8-0FE2B3DA9A31}"/>
              </a:ext>
            </a:extLst>
          </p:cNvPr>
          <p:cNvSpPr/>
          <p:nvPr/>
        </p:nvSpPr>
        <p:spPr>
          <a:xfrm rot="5400000" flipH="1">
            <a:off x="14669964" y="-4192463"/>
            <a:ext cx="12256213" cy="10963740"/>
          </a:xfrm>
          <a:custGeom>
            <a:avLst/>
            <a:gdLst/>
            <a:ahLst/>
            <a:cxnLst/>
            <a:rect l="l" t="t" r="r" b="b"/>
            <a:pathLst>
              <a:path w="12256213" h="10963740">
                <a:moveTo>
                  <a:pt x="12256213" y="0"/>
                </a:moveTo>
                <a:lnTo>
                  <a:pt x="0" y="0"/>
                </a:lnTo>
                <a:lnTo>
                  <a:pt x="0" y="10963740"/>
                </a:lnTo>
                <a:lnTo>
                  <a:pt x="12256213" y="10963740"/>
                </a:lnTo>
                <a:lnTo>
                  <a:pt x="1225621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197F7C51-D6CA-E820-CA1C-B0B7700F9049}"/>
              </a:ext>
            </a:extLst>
          </p:cNvPr>
          <p:cNvSpPr/>
          <p:nvPr/>
        </p:nvSpPr>
        <p:spPr>
          <a:xfrm rot="7451183" flipV="1">
            <a:off x="-9122924" y="-42053"/>
            <a:ext cx="12256213" cy="10963740"/>
          </a:xfrm>
          <a:custGeom>
            <a:avLst/>
            <a:gdLst/>
            <a:ahLst/>
            <a:cxnLst/>
            <a:rect l="l" t="t" r="r" b="b"/>
            <a:pathLst>
              <a:path w="12256213" h="10963740">
                <a:moveTo>
                  <a:pt x="0" y="10963740"/>
                </a:moveTo>
                <a:lnTo>
                  <a:pt x="12256213" y="10963740"/>
                </a:lnTo>
                <a:lnTo>
                  <a:pt x="12256213" y="0"/>
                </a:lnTo>
                <a:lnTo>
                  <a:pt x="0" y="0"/>
                </a:lnTo>
                <a:lnTo>
                  <a:pt x="0" y="1096374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pic>
        <p:nvPicPr>
          <p:cNvPr id="9" name="Image 8" descr="Une image contenant texte, capture d’écran, nombre, Police">
            <a:extLst>
              <a:ext uri="{FF2B5EF4-FFF2-40B4-BE49-F238E27FC236}">
                <a16:creationId xmlns:a16="http://schemas.microsoft.com/office/drawing/2014/main" id="{86F39FBD-D044-F4E8-4F14-AFD5FBC6B9E5}"/>
              </a:ext>
            </a:extLst>
          </p:cNvPr>
          <p:cNvPicPr>
            <a:picLocks noChangeAspect="1"/>
          </p:cNvPicPr>
          <p:nvPr/>
        </p:nvPicPr>
        <p:blipFill>
          <a:blip r:embed="rId5"/>
          <a:stretch>
            <a:fillRect/>
          </a:stretch>
        </p:blipFill>
        <p:spPr>
          <a:xfrm>
            <a:off x="574431" y="270184"/>
            <a:ext cx="8534400" cy="55422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Image 9" descr="Une image contenant texte, capture d’écran&#10;&#10;Le contenu généré par l’IA peut être incorrect.">
            <a:extLst>
              <a:ext uri="{FF2B5EF4-FFF2-40B4-BE49-F238E27FC236}">
                <a16:creationId xmlns:a16="http://schemas.microsoft.com/office/drawing/2014/main" id="{80373235-D855-F530-CA98-8C3A7F50A90A}"/>
              </a:ext>
            </a:extLst>
          </p:cNvPr>
          <p:cNvPicPr>
            <a:picLocks noChangeAspect="1"/>
          </p:cNvPicPr>
          <p:nvPr/>
        </p:nvPicPr>
        <p:blipFill>
          <a:blip r:embed="rId6"/>
          <a:stretch>
            <a:fillRect/>
          </a:stretch>
        </p:blipFill>
        <p:spPr>
          <a:xfrm>
            <a:off x="10434398" y="4218032"/>
            <a:ext cx="6096000" cy="3704560"/>
          </a:xfrm>
          <a:prstGeom prst="rect">
            <a:avLst/>
          </a:prstGeom>
        </p:spPr>
      </p:pic>
      <p:sp>
        <p:nvSpPr>
          <p:cNvPr id="4" name="ZoneTexte 3">
            <a:extLst>
              <a:ext uri="{FF2B5EF4-FFF2-40B4-BE49-F238E27FC236}">
                <a16:creationId xmlns:a16="http://schemas.microsoft.com/office/drawing/2014/main" id="{D7AF9F4B-F5A3-5DFD-002A-84A49161427E}"/>
              </a:ext>
            </a:extLst>
          </p:cNvPr>
          <p:cNvSpPr txBox="1"/>
          <p:nvPr/>
        </p:nvSpPr>
        <p:spPr>
          <a:xfrm>
            <a:off x="1576754" y="6070312"/>
            <a:ext cx="7543800" cy="1077218"/>
          </a:xfrm>
          <a:prstGeom prst="rect">
            <a:avLst/>
          </a:prstGeom>
          <a:noFill/>
        </p:spPr>
        <p:txBody>
          <a:bodyPr wrap="square" rtlCol="0">
            <a:spAutoFit/>
          </a:bodyPr>
          <a:lstStyle/>
          <a:p>
            <a:pPr algn="ctr"/>
            <a:r>
              <a:rPr lang="fr-FR" sz="3200" u="sng" dirty="0">
                <a:solidFill>
                  <a:schemeClr val="accent1"/>
                </a:solidFill>
                <a:latin typeface="Cormorant Garamond" panose="00000500000000000000" pitchFamily="2" charset="0"/>
              </a:rPr>
              <a:t>Figure </a:t>
            </a:r>
            <a:r>
              <a:rPr lang="fr-FR" sz="3200" u="sng" dirty="0">
                <a:solidFill>
                  <a:schemeClr val="accent1"/>
                </a:solidFill>
                <a:latin typeface="Goudy Old Style" panose="02020502050305020303" pitchFamily="18" charset="0"/>
              </a:rPr>
              <a:t>7</a:t>
            </a:r>
            <a:r>
              <a:rPr lang="fr-FR" sz="3200" u="sng" dirty="0">
                <a:solidFill>
                  <a:schemeClr val="accent1"/>
                </a:solidFill>
                <a:latin typeface="Cormorant Garamond" panose="00000500000000000000" pitchFamily="2" charset="0"/>
              </a:rPr>
              <a:t> : Modifications au niveau de </a:t>
            </a:r>
            <a:r>
              <a:rPr lang="fr-FR" sz="3200" u="sng" dirty="0" err="1">
                <a:solidFill>
                  <a:schemeClr val="accent1"/>
                </a:solidFill>
                <a:latin typeface="Cormorant Garamond" panose="00000500000000000000" pitchFamily="2" charset="0"/>
              </a:rPr>
              <a:t>composer.json</a:t>
            </a:r>
            <a:endParaRPr lang="fr-FR" sz="3200" u="sng" dirty="0">
              <a:solidFill>
                <a:schemeClr val="accent1"/>
              </a:solidFill>
              <a:latin typeface="Cormorant Garamond" panose="00000500000000000000" pitchFamily="2" charset="0"/>
            </a:endParaRPr>
          </a:p>
        </p:txBody>
      </p:sp>
      <p:sp>
        <p:nvSpPr>
          <p:cNvPr id="5" name="ZoneTexte 4">
            <a:extLst>
              <a:ext uri="{FF2B5EF4-FFF2-40B4-BE49-F238E27FC236}">
                <a16:creationId xmlns:a16="http://schemas.microsoft.com/office/drawing/2014/main" id="{F5935103-8CF9-EFE8-F513-1D1DC398E161}"/>
              </a:ext>
            </a:extLst>
          </p:cNvPr>
          <p:cNvSpPr txBox="1"/>
          <p:nvPr/>
        </p:nvSpPr>
        <p:spPr>
          <a:xfrm>
            <a:off x="9710498" y="8115300"/>
            <a:ext cx="7543800" cy="1077218"/>
          </a:xfrm>
          <a:prstGeom prst="rect">
            <a:avLst/>
          </a:prstGeom>
          <a:noFill/>
        </p:spPr>
        <p:txBody>
          <a:bodyPr wrap="square" rtlCol="0">
            <a:spAutoFit/>
          </a:bodyPr>
          <a:lstStyle/>
          <a:p>
            <a:pPr algn="ctr"/>
            <a:r>
              <a:rPr lang="fr-FR" sz="3200" u="sng" dirty="0">
                <a:solidFill>
                  <a:schemeClr val="accent1"/>
                </a:solidFill>
                <a:latin typeface="Cormorant Garamond" panose="00000500000000000000" pitchFamily="2" charset="0"/>
              </a:rPr>
              <a:t>Figure </a:t>
            </a:r>
            <a:r>
              <a:rPr lang="fr-FR" sz="3200" u="sng" dirty="0">
                <a:solidFill>
                  <a:schemeClr val="accent1"/>
                </a:solidFill>
                <a:latin typeface="Goudy Old Style" panose="02020502050305020303" pitchFamily="18" charset="0"/>
              </a:rPr>
              <a:t>8</a:t>
            </a:r>
            <a:r>
              <a:rPr lang="fr-FR" sz="3200" u="sng" dirty="0">
                <a:solidFill>
                  <a:schemeClr val="accent1"/>
                </a:solidFill>
                <a:latin typeface="Cormorant Garamond" panose="00000500000000000000" pitchFamily="2" charset="0"/>
              </a:rPr>
              <a:t> : L’exécution de la commande de update a bien passé</a:t>
            </a:r>
          </a:p>
        </p:txBody>
      </p:sp>
      <p:sp>
        <p:nvSpPr>
          <p:cNvPr id="7" name="ZoneTexte 6">
            <a:extLst>
              <a:ext uri="{FF2B5EF4-FFF2-40B4-BE49-F238E27FC236}">
                <a16:creationId xmlns:a16="http://schemas.microsoft.com/office/drawing/2014/main" id="{796EB2C6-23BB-52B6-43B3-17757A4C171F}"/>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21/34</a:t>
            </a:r>
          </a:p>
        </p:txBody>
      </p:sp>
    </p:spTree>
    <p:extLst>
      <p:ext uri="{BB962C8B-B14F-4D97-AF65-F5344CB8AC3E}">
        <p14:creationId xmlns:p14="http://schemas.microsoft.com/office/powerpoint/2010/main" val="10888837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9053F-A1BE-7FA7-EFD4-7BCF84275D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051FD5-BED8-3BFC-94F2-A53A150AD9B7}"/>
              </a:ext>
            </a:extLst>
          </p:cNvPr>
          <p:cNvSpPr/>
          <p:nvPr/>
        </p:nvSpPr>
        <p:spPr>
          <a:xfrm rot="1862303">
            <a:off x="14126000" y="-153490"/>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DFE4BD6D-0E2E-D08A-8F41-FC8610299C8F}"/>
              </a:ext>
            </a:extLst>
          </p:cNvPr>
          <p:cNvSpPr/>
          <p:nvPr/>
        </p:nvSpPr>
        <p:spPr>
          <a:xfrm rot="630047">
            <a:off x="-2438400" y="7720169"/>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pic>
        <p:nvPicPr>
          <p:cNvPr id="14" name="Image 13">
            <a:extLst>
              <a:ext uri="{FF2B5EF4-FFF2-40B4-BE49-F238E27FC236}">
                <a16:creationId xmlns:a16="http://schemas.microsoft.com/office/drawing/2014/main" id="{2AC033CB-B004-97ED-86A1-266E1C397B4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163246" y="2671295"/>
            <a:ext cx="9656707" cy="6682633"/>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ZoneTexte 3">
            <a:extLst>
              <a:ext uri="{FF2B5EF4-FFF2-40B4-BE49-F238E27FC236}">
                <a16:creationId xmlns:a16="http://schemas.microsoft.com/office/drawing/2014/main" id="{398DA63F-91D6-A19C-DDF4-0600DF5A0888}"/>
              </a:ext>
            </a:extLst>
          </p:cNvPr>
          <p:cNvSpPr txBox="1"/>
          <p:nvPr/>
        </p:nvSpPr>
        <p:spPr>
          <a:xfrm>
            <a:off x="5105400" y="5667493"/>
            <a:ext cx="7772400" cy="1615827"/>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fr-FR" sz="7200" b="1" i="0" u="none" strike="noStrike" kern="1200" cap="none" spc="0" normalizeH="0" baseline="0" noProof="0" dirty="0" err="1">
                <a:ln>
                  <a:noFill/>
                </a:ln>
                <a:solidFill>
                  <a:srgbClr val="1C53A3"/>
                </a:solidFill>
                <a:effectLst/>
                <a:uLnTx/>
                <a:uFillTx/>
                <a:latin typeface="Halant Medium"/>
                <a:ea typeface="Halant Medium"/>
                <a:cs typeface="Halant Medium"/>
                <a:sym typeface="Halant Medium"/>
              </a:rPr>
              <a:t>Rector</a:t>
            </a:r>
            <a:endParaRPr kumimoji="0" lang="en-US" sz="3780" b="1" i="0" u="none" strike="noStrike" kern="1200" cap="none" spc="0" normalizeH="0" baseline="0" noProof="0" dirty="0">
              <a:ln>
                <a:noFill/>
              </a:ln>
              <a:solidFill>
                <a:srgbClr val="1C53A3"/>
              </a:solidFill>
              <a:effectLst/>
              <a:uLnTx/>
              <a:uFillTx/>
              <a:latin typeface="Halant Medium"/>
              <a:ea typeface="Halant Medium"/>
              <a:cs typeface="Halant Medium"/>
              <a:sym typeface="Halant Medium"/>
            </a:endParaRPr>
          </a:p>
        </p:txBody>
      </p:sp>
      <p:pic>
        <p:nvPicPr>
          <p:cNvPr id="5" name="Picture 2" descr="Rector: Fast PHP Code Upgrades &amp; Refactoring">
            <a:extLst>
              <a:ext uri="{FF2B5EF4-FFF2-40B4-BE49-F238E27FC236}">
                <a16:creationId xmlns:a16="http://schemas.microsoft.com/office/drawing/2014/main" id="{646AC3E3-CA7F-434C-0F26-99F89DEE98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30977" y="2019300"/>
            <a:ext cx="3721246" cy="4035761"/>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455A372A-F56B-762E-C0B5-877E348E2E17}"/>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22/34</a:t>
            </a:r>
          </a:p>
        </p:txBody>
      </p:sp>
    </p:spTree>
    <p:extLst>
      <p:ext uri="{BB962C8B-B14F-4D97-AF65-F5344CB8AC3E}">
        <p14:creationId xmlns:p14="http://schemas.microsoft.com/office/powerpoint/2010/main" val="2221772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5"/>
                                        </p:tgtEl>
                                      </p:cBhvr>
                                      <p:by x="50000" y="50000"/>
                                    </p:animScale>
                                  </p:childTnLst>
                                </p:cTn>
                              </p:par>
                              <p:par>
                                <p:cTn id="7" presetID="6" presetClass="emph" presetSubtype="0" fill="hold" grpId="0" nodeType="withEffect">
                                  <p:stCondLst>
                                    <p:cond delay="0"/>
                                  </p:stCondLst>
                                  <p:childTnLst>
                                    <p:animScale>
                                      <p:cBhvr>
                                        <p:cTn id="8" dur="1000" fill="hold"/>
                                        <p:tgtEl>
                                          <p:spTgt spid="4"/>
                                        </p:tgtEl>
                                      </p:cBhvr>
                                      <p:by x="50000" y="50000"/>
                                    </p:animScale>
                                  </p:childTnLst>
                                </p:cTn>
                              </p:par>
                              <p:par>
                                <p:cTn id="9" presetID="64" presetClass="path" presetSubtype="0" accel="50000" decel="50000" fill="hold" nodeType="withEffect">
                                  <p:stCondLst>
                                    <p:cond delay="0"/>
                                  </p:stCondLst>
                                  <p:childTnLst>
                                    <p:animMotion origin="layout" path="M 3.33333E-6 1.7284E-6 L 3.33333E-6 -0.29244 " pathEditMode="relative" rAng="0" ptsTypes="AA">
                                      <p:cBhvr>
                                        <p:cTn id="10" dur="1000" fill="hold"/>
                                        <p:tgtEl>
                                          <p:spTgt spid="5"/>
                                        </p:tgtEl>
                                        <p:attrNameLst>
                                          <p:attrName>ppt_x</p:attrName>
                                          <p:attrName>ppt_y</p:attrName>
                                        </p:attrNameLst>
                                      </p:cBhvr>
                                      <p:rCtr x="0" y="-14630"/>
                                    </p:animMotion>
                                  </p:childTnLst>
                                </p:cTn>
                              </p:par>
                              <p:par>
                                <p:cTn id="11" presetID="64" presetClass="path" presetSubtype="0" accel="50000" decel="50000" fill="hold" grpId="1" nodeType="withEffect">
                                  <p:stCondLst>
                                    <p:cond delay="0"/>
                                  </p:stCondLst>
                                  <p:childTnLst>
                                    <p:animMotion origin="layout" path="M 3.33333E-6 4.69136E-6 L 3.33333E-6 -0.43318 " pathEditMode="relative" rAng="0" ptsTypes="AA">
                                      <p:cBhvr>
                                        <p:cTn id="12" dur="1000" fill="hold"/>
                                        <p:tgtEl>
                                          <p:spTgt spid="4"/>
                                        </p:tgtEl>
                                        <p:attrNameLst>
                                          <p:attrName>ppt_x</p:attrName>
                                          <p:attrName>ppt_y</p:attrName>
                                        </p:attrNameLst>
                                      </p:cBhvr>
                                      <p:rCtr x="0" y="-21667"/>
                                    </p:animMotion>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49E8EC-4660-9C6F-E101-81DCA33214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356D74A-D763-B1A0-7004-5FAA8D501EA8}"/>
              </a:ext>
            </a:extLst>
          </p:cNvPr>
          <p:cNvSpPr/>
          <p:nvPr/>
        </p:nvSpPr>
        <p:spPr>
          <a:xfrm>
            <a:off x="-1776663" y="-61389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B28D394B-236D-A9C4-056D-F01D5688F8FB}"/>
              </a:ext>
            </a:extLst>
          </p:cNvPr>
          <p:cNvSpPr/>
          <p:nvPr/>
        </p:nvSpPr>
        <p:spPr>
          <a:xfrm>
            <a:off x="9735859" y="9029700"/>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6" name="ZoneTexte 5">
            <a:extLst>
              <a:ext uri="{FF2B5EF4-FFF2-40B4-BE49-F238E27FC236}">
                <a16:creationId xmlns:a16="http://schemas.microsoft.com/office/drawing/2014/main" id="{CED4B1B5-D2AF-E28C-98A1-C65FD0F53012}"/>
              </a:ext>
            </a:extLst>
          </p:cNvPr>
          <p:cNvSpPr txBox="1"/>
          <p:nvPr/>
        </p:nvSpPr>
        <p:spPr>
          <a:xfrm>
            <a:off x="3236791" y="1032608"/>
            <a:ext cx="11814418" cy="1615827"/>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fr-FR" sz="7200"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rPr>
              <a:t>Passage à </a:t>
            </a:r>
            <a:r>
              <a:rPr kumimoji="0" lang="fr-FR" sz="7200" i="0" u="none" strike="noStrike" kern="1200" cap="none" spc="0" normalizeH="0" baseline="0" noProof="0" dirty="0" err="1">
                <a:ln>
                  <a:noFill/>
                </a:ln>
                <a:solidFill>
                  <a:srgbClr val="1C53A3"/>
                </a:solidFill>
                <a:effectLst/>
                <a:uLnTx/>
                <a:uFillTx/>
                <a:latin typeface="Goudy Old Style" panose="02020502050305020303" pitchFamily="18" charset="0"/>
                <a:ea typeface="Halant Medium"/>
                <a:cs typeface="Halant Medium"/>
                <a:sym typeface="Halant Medium"/>
              </a:rPr>
              <a:t>Symfon</a:t>
            </a:r>
            <a:r>
              <a:rPr lang="fr-FR" sz="7200" dirty="0">
                <a:solidFill>
                  <a:srgbClr val="1C53A3"/>
                </a:solidFill>
                <a:latin typeface="Goudy Old Style" panose="02020502050305020303" pitchFamily="18" charset="0"/>
                <a:ea typeface="Halant Medium"/>
                <a:cs typeface="Halant Medium"/>
                <a:sym typeface="Halant Medium"/>
              </a:rPr>
              <a:t>y 6.4</a:t>
            </a:r>
            <a:endParaRPr kumimoji="0" lang="en-US" sz="3780"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endParaRPr>
          </a:p>
        </p:txBody>
      </p:sp>
      <p:sp>
        <p:nvSpPr>
          <p:cNvPr id="4" name="ZoneTexte 3">
            <a:extLst>
              <a:ext uri="{FF2B5EF4-FFF2-40B4-BE49-F238E27FC236}">
                <a16:creationId xmlns:a16="http://schemas.microsoft.com/office/drawing/2014/main" id="{9D4487CF-6E9B-9A95-4C4C-91ABF5DB80AA}"/>
              </a:ext>
            </a:extLst>
          </p:cNvPr>
          <p:cNvSpPr txBox="1"/>
          <p:nvPr/>
        </p:nvSpPr>
        <p:spPr>
          <a:xfrm>
            <a:off x="5334000" y="4233392"/>
            <a:ext cx="8153400" cy="830997"/>
          </a:xfrm>
          <a:prstGeom prst="rect">
            <a:avLst/>
          </a:prstGeom>
          <a:noFill/>
        </p:spPr>
        <p:txBody>
          <a:bodyPr wrap="square" rtlCol="0">
            <a:spAutoFit/>
          </a:bodyPr>
          <a:lstStyle/>
          <a:p>
            <a:r>
              <a:rPr lang="fr-FR" sz="4800" b="1" dirty="0">
                <a:solidFill>
                  <a:schemeClr val="bg1"/>
                </a:solidFill>
                <a:highlight>
                  <a:srgbClr val="000000"/>
                </a:highlight>
                <a:latin typeface="Halant Medium"/>
                <a:ea typeface="Halant Medium"/>
                <a:cs typeface="Halant Medium"/>
                <a:sym typeface="Halant Medium"/>
              </a:rPr>
              <a:t>composer update </a:t>
            </a:r>
            <a:r>
              <a:rPr lang="fr-FR" sz="4800" b="1" dirty="0" err="1">
                <a:solidFill>
                  <a:schemeClr val="bg1"/>
                </a:solidFill>
                <a:highlight>
                  <a:srgbClr val="000000"/>
                </a:highlight>
                <a:latin typeface="Halant Medium"/>
                <a:ea typeface="Halant Medium"/>
                <a:cs typeface="Halant Medium"/>
                <a:sym typeface="Halant Medium"/>
              </a:rPr>
              <a:t>symfony</a:t>
            </a:r>
            <a:r>
              <a:rPr lang="fr-FR" sz="4800" b="1" dirty="0">
                <a:solidFill>
                  <a:schemeClr val="bg1"/>
                </a:solidFill>
                <a:highlight>
                  <a:srgbClr val="000000"/>
                </a:highlight>
                <a:latin typeface="Halant Medium"/>
                <a:ea typeface="Halant Medium"/>
                <a:cs typeface="Halant Medium"/>
                <a:sym typeface="Halant Medium"/>
              </a:rPr>
              <a:t>/*</a:t>
            </a:r>
            <a:endParaRPr lang="fr-FR" sz="4800" dirty="0"/>
          </a:p>
        </p:txBody>
      </p:sp>
      <p:pic>
        <p:nvPicPr>
          <p:cNvPr id="7" name="Image 6">
            <a:extLst>
              <a:ext uri="{FF2B5EF4-FFF2-40B4-BE49-F238E27FC236}">
                <a16:creationId xmlns:a16="http://schemas.microsoft.com/office/drawing/2014/main" id="{81CBAFD3-996B-32EB-B36C-465CFF8C30DC}"/>
              </a:ext>
            </a:extLst>
          </p:cNvPr>
          <p:cNvPicPr>
            <a:picLocks noChangeAspect="1"/>
          </p:cNvPicPr>
          <p:nvPr/>
        </p:nvPicPr>
        <p:blipFill>
          <a:blip r:embed="rId7"/>
          <a:stretch>
            <a:fillRect/>
          </a:stretch>
        </p:blipFill>
        <p:spPr>
          <a:xfrm>
            <a:off x="7500937" y="5600700"/>
            <a:ext cx="3286125" cy="3286125"/>
          </a:xfrm>
          <a:prstGeom prst="rect">
            <a:avLst/>
          </a:prstGeom>
        </p:spPr>
      </p:pic>
      <p:sp>
        <p:nvSpPr>
          <p:cNvPr id="9" name="ZoneTexte 8">
            <a:extLst>
              <a:ext uri="{FF2B5EF4-FFF2-40B4-BE49-F238E27FC236}">
                <a16:creationId xmlns:a16="http://schemas.microsoft.com/office/drawing/2014/main" id="{30222BF2-BC4A-D556-D14F-4EFD7E75511D}"/>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23/34</a:t>
            </a:r>
          </a:p>
        </p:txBody>
      </p:sp>
    </p:spTree>
    <p:extLst>
      <p:ext uri="{BB962C8B-B14F-4D97-AF65-F5344CB8AC3E}">
        <p14:creationId xmlns:p14="http://schemas.microsoft.com/office/powerpoint/2010/main" val="36128829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61E94-A6A5-EAFC-2AD5-CC1D02BED51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5AC379-FFEE-DBFE-B859-E64672A3DBAC}"/>
              </a:ext>
            </a:extLst>
          </p:cNvPr>
          <p:cNvSpPr/>
          <p:nvPr/>
        </p:nvSpPr>
        <p:spPr>
          <a:xfrm>
            <a:off x="-1776663" y="-61389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92472E14-C566-B640-FB58-7DFE14DB7F6B}"/>
              </a:ext>
            </a:extLst>
          </p:cNvPr>
          <p:cNvSpPr/>
          <p:nvPr/>
        </p:nvSpPr>
        <p:spPr>
          <a:xfrm>
            <a:off x="13106400" y="9791700"/>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aphicFrame>
        <p:nvGraphicFramePr>
          <p:cNvPr id="4" name="Tableau 3">
            <a:extLst>
              <a:ext uri="{FF2B5EF4-FFF2-40B4-BE49-F238E27FC236}">
                <a16:creationId xmlns:a16="http://schemas.microsoft.com/office/drawing/2014/main" id="{7DFDF74C-3F55-ADBA-2CA5-A7657FB8AEF7}"/>
              </a:ext>
            </a:extLst>
          </p:cNvPr>
          <p:cNvGraphicFramePr>
            <a:graphicFrameLocks noGrp="1"/>
          </p:cNvGraphicFramePr>
          <p:nvPr>
            <p:extLst>
              <p:ext uri="{D42A27DB-BD31-4B8C-83A1-F6EECF244321}">
                <p14:modId xmlns:p14="http://schemas.microsoft.com/office/powerpoint/2010/main" val="2698013848"/>
              </p:ext>
            </p:extLst>
          </p:nvPr>
        </p:nvGraphicFramePr>
        <p:xfrm>
          <a:off x="2628900" y="3655511"/>
          <a:ext cx="13030200" cy="3391752"/>
        </p:xfrm>
        <a:graphic>
          <a:graphicData uri="http://schemas.openxmlformats.org/drawingml/2006/table">
            <a:tbl>
              <a:tblPr firstRow="1" bandRow="1">
                <a:tableStyleId>{5C22544A-7EE6-4342-B048-85BDC9FD1C3A}</a:tableStyleId>
              </a:tblPr>
              <a:tblGrid>
                <a:gridCol w="4343400">
                  <a:extLst>
                    <a:ext uri="{9D8B030D-6E8A-4147-A177-3AD203B41FA5}">
                      <a16:colId xmlns:a16="http://schemas.microsoft.com/office/drawing/2014/main" val="1189352841"/>
                    </a:ext>
                  </a:extLst>
                </a:gridCol>
                <a:gridCol w="4343400">
                  <a:extLst>
                    <a:ext uri="{9D8B030D-6E8A-4147-A177-3AD203B41FA5}">
                      <a16:colId xmlns:a16="http://schemas.microsoft.com/office/drawing/2014/main" val="459254906"/>
                    </a:ext>
                  </a:extLst>
                </a:gridCol>
                <a:gridCol w="4343400">
                  <a:extLst>
                    <a:ext uri="{9D8B030D-6E8A-4147-A177-3AD203B41FA5}">
                      <a16:colId xmlns:a16="http://schemas.microsoft.com/office/drawing/2014/main" val="1194823484"/>
                    </a:ext>
                  </a:extLst>
                </a:gridCol>
              </a:tblGrid>
              <a:tr h="557112">
                <a:tc>
                  <a:txBody>
                    <a:bodyPr/>
                    <a:lstStyle/>
                    <a:p>
                      <a:r>
                        <a:rPr lang="fr-FR" sz="2400" dirty="0"/>
                        <a:t>Package</a:t>
                      </a:r>
                    </a:p>
                  </a:txBody>
                  <a:tcPr/>
                </a:tc>
                <a:tc>
                  <a:txBody>
                    <a:bodyPr/>
                    <a:lstStyle/>
                    <a:p>
                      <a:r>
                        <a:rPr lang="fr-FR" sz="2400" dirty="0"/>
                        <a:t>Rôle</a:t>
                      </a:r>
                    </a:p>
                  </a:txBody>
                  <a:tcPr/>
                </a:tc>
                <a:tc>
                  <a:txBody>
                    <a:bodyPr/>
                    <a:lstStyle/>
                    <a:p>
                      <a:r>
                        <a:rPr lang="fr-FR" sz="2400" dirty="0"/>
                        <a:t>Solution recommandée</a:t>
                      </a:r>
                    </a:p>
                  </a:txBody>
                  <a:tcPr/>
                </a:tc>
                <a:extLst>
                  <a:ext uri="{0D108BD9-81ED-4DB2-BD59-A6C34878D82A}">
                    <a16:rowId xmlns:a16="http://schemas.microsoft.com/office/drawing/2014/main" val="3261522177"/>
                  </a:ext>
                </a:extLst>
              </a:tr>
              <a:tr h="557112">
                <a:tc>
                  <a:txBody>
                    <a:bodyPr/>
                    <a:lstStyle/>
                    <a:p>
                      <a:r>
                        <a:rPr lang="fr-FR" sz="2400" dirty="0" err="1">
                          <a:latin typeface="Roboto Mono Bold" panose="020B0604020202020204" charset="0"/>
                          <a:ea typeface="Roboto Mono Bold" panose="020B0604020202020204" charset="0"/>
                        </a:rPr>
                        <a:t>csa</a:t>
                      </a:r>
                      <a:r>
                        <a:rPr lang="fr-FR" sz="2400" dirty="0">
                          <a:latin typeface="Roboto Mono Bold" panose="020B0604020202020204" charset="0"/>
                          <a:ea typeface="Roboto Mono Bold" panose="020B0604020202020204" charset="0"/>
                        </a:rPr>
                        <a:t>/</a:t>
                      </a:r>
                      <a:r>
                        <a:rPr lang="fr-FR" sz="2400" dirty="0" err="1">
                          <a:latin typeface="Roboto Mono Bold" panose="020B0604020202020204" charset="0"/>
                          <a:ea typeface="Roboto Mono Bold" panose="020B0604020202020204" charset="0"/>
                        </a:rPr>
                        <a:t>guzzle</a:t>
                      </a:r>
                      <a:r>
                        <a:rPr lang="fr-FR" sz="2400" dirty="0">
                          <a:latin typeface="Roboto Mono Bold" panose="020B0604020202020204" charset="0"/>
                          <a:ea typeface="Roboto Mono Bold" panose="020B0604020202020204" charset="0"/>
                        </a:rPr>
                        <a:t>-bundle</a:t>
                      </a:r>
                      <a:endParaRPr lang="fr-FR" sz="2400" dirty="0"/>
                    </a:p>
                  </a:txBody>
                  <a:tcPr/>
                </a:tc>
                <a:tc>
                  <a:txBody>
                    <a:bodyPr/>
                    <a:lstStyle/>
                    <a:p>
                      <a:r>
                        <a:rPr lang="fr-FR" sz="2400" dirty="0"/>
                        <a:t>Requête HTTP</a:t>
                      </a:r>
                    </a:p>
                  </a:txBody>
                  <a:tcPr/>
                </a:tc>
                <a:tc>
                  <a:txBody>
                    <a:bodyPr/>
                    <a:lstStyle/>
                    <a:p>
                      <a:r>
                        <a:rPr lang="fr-FR" sz="2400" dirty="0"/>
                        <a:t>Remplacer par </a:t>
                      </a:r>
                      <a:r>
                        <a:rPr lang="fr-FR" sz="2400" b="1" dirty="0" err="1">
                          <a:latin typeface="Roboto Mono Bold" panose="020B0604020202020204" charset="0"/>
                          <a:ea typeface="Roboto Mono Bold" panose="020B0604020202020204" charset="0"/>
                        </a:rPr>
                        <a:t>symfony</a:t>
                      </a:r>
                      <a:r>
                        <a:rPr lang="fr-FR" sz="2400" b="1" dirty="0">
                          <a:latin typeface="Roboto Mono Bold" panose="020B0604020202020204" charset="0"/>
                          <a:ea typeface="Roboto Mono Bold" panose="020B0604020202020204" charset="0"/>
                        </a:rPr>
                        <a:t>/http-client</a:t>
                      </a:r>
                      <a:endParaRPr lang="fr-FR" sz="2400" dirty="0"/>
                    </a:p>
                  </a:txBody>
                  <a:tcPr/>
                </a:tc>
                <a:extLst>
                  <a:ext uri="{0D108BD9-81ED-4DB2-BD59-A6C34878D82A}">
                    <a16:rowId xmlns:a16="http://schemas.microsoft.com/office/drawing/2014/main" val="1034598360"/>
                  </a:ext>
                </a:extLst>
              </a:tr>
              <a:tr h="557112">
                <a:tc>
                  <a:txBody>
                    <a:bodyPr/>
                    <a:lstStyle/>
                    <a:p>
                      <a:r>
                        <a:rPr lang="fr-FR" sz="2400" dirty="0" err="1">
                          <a:latin typeface="Roboto Mono Bold" panose="020B0604020202020204" charset="0"/>
                          <a:ea typeface="Roboto Mono Bold" panose="020B0604020202020204" charset="0"/>
                        </a:rPr>
                        <a:t>symfony</a:t>
                      </a:r>
                      <a:r>
                        <a:rPr lang="fr-FR" sz="2400" dirty="0">
                          <a:latin typeface="Roboto Mono Bold" panose="020B0604020202020204" charset="0"/>
                          <a:ea typeface="Roboto Mono Bold" panose="020B0604020202020204" charset="0"/>
                        </a:rPr>
                        <a:t>/</a:t>
                      </a:r>
                      <a:r>
                        <a:rPr lang="fr-FR" sz="2400" dirty="0" err="1">
                          <a:latin typeface="Roboto Mono Bold" panose="020B0604020202020204" charset="0"/>
                          <a:ea typeface="Roboto Mono Bold" panose="020B0604020202020204" charset="0"/>
                        </a:rPr>
                        <a:t>swiftmailer</a:t>
                      </a:r>
                      <a:r>
                        <a:rPr lang="fr-FR" sz="2400" dirty="0">
                          <a:latin typeface="Roboto Mono Bold" panose="020B0604020202020204" charset="0"/>
                          <a:ea typeface="Roboto Mono Bold" panose="020B0604020202020204" charset="0"/>
                        </a:rPr>
                        <a:t>-bundle</a:t>
                      </a:r>
                      <a:endParaRPr lang="fr-FR" sz="2400" dirty="0"/>
                    </a:p>
                  </a:txBody>
                  <a:tcPr/>
                </a:tc>
                <a:tc>
                  <a:txBody>
                    <a:bodyPr/>
                    <a:lstStyle/>
                    <a:p>
                      <a:r>
                        <a:rPr lang="fr-FR" sz="2400" dirty="0"/>
                        <a:t>Envoie d’e-mails</a:t>
                      </a:r>
                    </a:p>
                  </a:txBody>
                  <a:tcPr/>
                </a:tc>
                <a:tc>
                  <a:txBody>
                    <a:bodyPr/>
                    <a:lstStyle/>
                    <a:p>
                      <a:r>
                        <a:rPr lang="fr-FR" sz="2400" dirty="0"/>
                        <a:t>Remplacer par </a:t>
                      </a:r>
                      <a:r>
                        <a:rPr lang="fr-FR" sz="2400" b="1" dirty="0" err="1">
                          <a:latin typeface="Roboto Mono Bold" panose="020B0604020202020204" charset="0"/>
                          <a:ea typeface="Roboto Mono Bold" panose="020B0604020202020204" charset="0"/>
                        </a:rPr>
                        <a:t>symfony</a:t>
                      </a:r>
                      <a:r>
                        <a:rPr lang="fr-FR" sz="2400" b="1" dirty="0">
                          <a:latin typeface="Roboto Mono Bold" panose="020B0604020202020204" charset="0"/>
                          <a:ea typeface="Roboto Mono Bold" panose="020B0604020202020204" charset="0"/>
                        </a:rPr>
                        <a:t>/mailer</a:t>
                      </a:r>
                      <a:endParaRPr lang="fr-FR" sz="2400" dirty="0"/>
                    </a:p>
                  </a:txBody>
                  <a:tcPr/>
                </a:tc>
                <a:extLst>
                  <a:ext uri="{0D108BD9-81ED-4DB2-BD59-A6C34878D82A}">
                    <a16:rowId xmlns:a16="http://schemas.microsoft.com/office/drawing/2014/main" val="3572444386"/>
                  </a:ext>
                </a:extLst>
              </a:tr>
              <a:tr h="915800">
                <a:tc>
                  <a:txBody>
                    <a:bodyPr/>
                    <a:lstStyle/>
                    <a:p>
                      <a:r>
                        <a:rPr lang="fr-FR" sz="2400" dirty="0" err="1">
                          <a:latin typeface="Roboto Mono Bold" panose="020B0604020202020204" charset="0"/>
                          <a:ea typeface="Roboto Mono Bold" panose="020B0604020202020204" charset="0"/>
                        </a:rPr>
                        <a:t>trikoder</a:t>
                      </a:r>
                      <a:r>
                        <a:rPr lang="fr-FR" sz="2400" dirty="0">
                          <a:latin typeface="Roboto Mono Bold" panose="020B0604020202020204" charset="0"/>
                          <a:ea typeface="Roboto Mono Bold" panose="020B0604020202020204" charset="0"/>
                        </a:rPr>
                        <a:t>/oauth2-bundle</a:t>
                      </a:r>
                      <a:endParaRPr lang="fr-FR" sz="2400" dirty="0"/>
                    </a:p>
                  </a:txBody>
                  <a:tcPr/>
                </a:tc>
                <a:tc>
                  <a:txBody>
                    <a:bodyPr/>
                    <a:lstStyle/>
                    <a:p>
                      <a:r>
                        <a:rPr lang="fr-FR" sz="2400" dirty="0"/>
                        <a:t>Authentification OAuth2</a:t>
                      </a:r>
                    </a:p>
                  </a:txBody>
                  <a:tcPr/>
                </a:tc>
                <a:tc>
                  <a:txBody>
                    <a:bodyPr/>
                    <a:lstStyle/>
                    <a:p>
                      <a:r>
                        <a:rPr lang="fr-FR" sz="2400" dirty="0"/>
                        <a:t>Remplacer par </a:t>
                      </a:r>
                      <a:r>
                        <a:rPr lang="fr-FR" sz="2400" b="1" dirty="0" err="1">
                          <a:latin typeface="Roboto Mono Bold" panose="020B0604020202020204" charset="0"/>
                          <a:ea typeface="Roboto Mono Bold" panose="020B0604020202020204" charset="0"/>
                        </a:rPr>
                        <a:t>league</a:t>
                      </a:r>
                      <a:r>
                        <a:rPr lang="fr-FR" sz="2400" b="1" dirty="0">
                          <a:latin typeface="Roboto Mono Bold" panose="020B0604020202020204" charset="0"/>
                          <a:ea typeface="Roboto Mono Bold" panose="020B0604020202020204" charset="0"/>
                        </a:rPr>
                        <a:t>/oauth2-server-bundle</a:t>
                      </a:r>
                      <a:endParaRPr lang="fr-FR" sz="2400" dirty="0"/>
                    </a:p>
                  </a:txBody>
                  <a:tcPr/>
                </a:tc>
                <a:extLst>
                  <a:ext uri="{0D108BD9-81ED-4DB2-BD59-A6C34878D82A}">
                    <a16:rowId xmlns:a16="http://schemas.microsoft.com/office/drawing/2014/main" val="2154963270"/>
                  </a:ext>
                </a:extLst>
              </a:tr>
            </a:tbl>
          </a:graphicData>
        </a:graphic>
      </p:graphicFrame>
      <p:sp>
        <p:nvSpPr>
          <p:cNvPr id="9" name="ZoneTexte 8">
            <a:extLst>
              <a:ext uri="{FF2B5EF4-FFF2-40B4-BE49-F238E27FC236}">
                <a16:creationId xmlns:a16="http://schemas.microsoft.com/office/drawing/2014/main" id="{7806B179-B021-9DCF-3251-35527F1ADF47}"/>
              </a:ext>
            </a:extLst>
          </p:cNvPr>
          <p:cNvSpPr txBox="1"/>
          <p:nvPr/>
        </p:nvSpPr>
        <p:spPr>
          <a:xfrm>
            <a:off x="3236791" y="1032608"/>
            <a:ext cx="11814418" cy="1615827"/>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fr-FR" sz="7200"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rPr>
              <a:t>Packages incompatibles</a:t>
            </a:r>
            <a:endParaRPr kumimoji="0" lang="en-US" sz="3780"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endParaRPr>
          </a:p>
        </p:txBody>
      </p:sp>
      <p:sp>
        <p:nvSpPr>
          <p:cNvPr id="11" name="ZoneTexte 10">
            <a:extLst>
              <a:ext uri="{FF2B5EF4-FFF2-40B4-BE49-F238E27FC236}">
                <a16:creationId xmlns:a16="http://schemas.microsoft.com/office/drawing/2014/main" id="{E2EA9054-63BE-B523-AAE2-2DF5E07D44FD}"/>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24/34</a:t>
            </a:r>
          </a:p>
        </p:txBody>
      </p:sp>
    </p:spTree>
    <p:extLst>
      <p:ext uri="{BB962C8B-B14F-4D97-AF65-F5344CB8AC3E}">
        <p14:creationId xmlns:p14="http://schemas.microsoft.com/office/powerpoint/2010/main" val="18943826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9F906-E95F-F7AB-20BC-26D157D170C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1EC12D-2083-82B1-2164-818B5DCA6F70}"/>
              </a:ext>
            </a:extLst>
          </p:cNvPr>
          <p:cNvSpPr/>
          <p:nvPr/>
        </p:nvSpPr>
        <p:spPr>
          <a:xfrm>
            <a:off x="-1776663" y="-61389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AA7A0CA1-2C7E-7734-A349-88470A2A57E3}"/>
              </a:ext>
            </a:extLst>
          </p:cNvPr>
          <p:cNvSpPr/>
          <p:nvPr/>
        </p:nvSpPr>
        <p:spPr>
          <a:xfrm>
            <a:off x="11649729" y="9639300"/>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graphicFrame>
        <p:nvGraphicFramePr>
          <p:cNvPr id="4" name="Tableau 3">
            <a:extLst>
              <a:ext uri="{FF2B5EF4-FFF2-40B4-BE49-F238E27FC236}">
                <a16:creationId xmlns:a16="http://schemas.microsoft.com/office/drawing/2014/main" id="{77FEC6B1-B00F-CFB4-6AB7-9493BC653AD6}"/>
              </a:ext>
            </a:extLst>
          </p:cNvPr>
          <p:cNvGraphicFramePr>
            <a:graphicFrameLocks noGrp="1"/>
          </p:cNvGraphicFramePr>
          <p:nvPr>
            <p:extLst>
              <p:ext uri="{D42A27DB-BD31-4B8C-83A1-F6EECF244321}">
                <p14:modId xmlns:p14="http://schemas.microsoft.com/office/powerpoint/2010/main" val="3178152618"/>
              </p:ext>
            </p:extLst>
          </p:nvPr>
        </p:nvGraphicFramePr>
        <p:xfrm>
          <a:off x="4191000" y="4041984"/>
          <a:ext cx="10860209" cy="2203032"/>
        </p:xfrm>
        <a:graphic>
          <a:graphicData uri="http://schemas.openxmlformats.org/drawingml/2006/table">
            <a:tbl>
              <a:tblPr firstRow="1" bandRow="1">
                <a:tableStyleId>{5C22544A-7EE6-4342-B048-85BDC9FD1C3A}</a:tableStyleId>
              </a:tblPr>
              <a:tblGrid>
                <a:gridCol w="5842556">
                  <a:extLst>
                    <a:ext uri="{9D8B030D-6E8A-4147-A177-3AD203B41FA5}">
                      <a16:colId xmlns:a16="http://schemas.microsoft.com/office/drawing/2014/main" val="1189352841"/>
                    </a:ext>
                  </a:extLst>
                </a:gridCol>
                <a:gridCol w="5017653">
                  <a:extLst>
                    <a:ext uri="{9D8B030D-6E8A-4147-A177-3AD203B41FA5}">
                      <a16:colId xmlns:a16="http://schemas.microsoft.com/office/drawing/2014/main" val="1194823484"/>
                    </a:ext>
                  </a:extLst>
                </a:gridCol>
              </a:tblGrid>
              <a:tr h="557112">
                <a:tc>
                  <a:txBody>
                    <a:bodyPr/>
                    <a:lstStyle/>
                    <a:p>
                      <a:r>
                        <a:rPr lang="fr-FR" sz="2400" dirty="0"/>
                        <a:t>Package</a:t>
                      </a:r>
                    </a:p>
                  </a:txBody>
                  <a:tcPr/>
                </a:tc>
                <a:tc>
                  <a:txBody>
                    <a:bodyPr/>
                    <a:lstStyle/>
                    <a:p>
                      <a:r>
                        <a:rPr lang="fr-FR" sz="2400" dirty="0"/>
                        <a:t>Remplacement </a:t>
                      </a:r>
                      <a:r>
                        <a:rPr lang="fr-FR" sz="2400" dirty="0" err="1"/>
                        <a:t>recommendé</a:t>
                      </a:r>
                      <a:endParaRPr lang="fr-FR" sz="2400" dirty="0"/>
                    </a:p>
                  </a:txBody>
                  <a:tcPr/>
                </a:tc>
                <a:extLst>
                  <a:ext uri="{0D108BD9-81ED-4DB2-BD59-A6C34878D82A}">
                    <a16:rowId xmlns:a16="http://schemas.microsoft.com/office/drawing/2014/main" val="3261522177"/>
                  </a:ext>
                </a:extLst>
              </a:tr>
              <a:tr h="568116">
                <a:tc>
                  <a:txBody>
                    <a:bodyPr/>
                    <a:lstStyle/>
                    <a:p>
                      <a:r>
                        <a:rPr lang="fr-FR" sz="2400" dirty="0" err="1">
                          <a:latin typeface="Roboto Mono Bold" panose="020B0604020202020204" charset="0"/>
                          <a:ea typeface="Roboto Mono Bold" panose="020B0604020202020204" charset="0"/>
                        </a:rPr>
                        <a:t>symfony</a:t>
                      </a:r>
                      <a:r>
                        <a:rPr lang="fr-FR" sz="2400" dirty="0">
                          <a:latin typeface="Roboto Mono Bold" panose="020B0604020202020204" charset="0"/>
                          <a:ea typeface="Roboto Mono Bold" panose="020B0604020202020204" charset="0"/>
                        </a:rPr>
                        <a:t>/</a:t>
                      </a:r>
                      <a:r>
                        <a:rPr lang="fr-FR" sz="2400" dirty="0" err="1">
                          <a:latin typeface="Roboto Mono Bold" panose="020B0604020202020204" charset="0"/>
                          <a:ea typeface="Roboto Mono Bold" panose="020B0604020202020204" charset="0"/>
                        </a:rPr>
                        <a:t>inflector</a:t>
                      </a:r>
                      <a:endParaRPr lang="fr-FR" sz="2400" dirty="0"/>
                    </a:p>
                  </a:txBody>
                  <a:tcPr/>
                </a:tc>
                <a:tc>
                  <a:txBody>
                    <a:bodyPr/>
                    <a:lstStyle/>
                    <a:p>
                      <a:r>
                        <a:rPr lang="fr-FR" sz="2400" i="1" dirty="0" err="1"/>
                        <a:t>EnglishInflector</a:t>
                      </a:r>
                      <a:r>
                        <a:rPr lang="fr-FR" sz="2400" dirty="0"/>
                        <a:t> du composant </a:t>
                      </a:r>
                      <a:r>
                        <a:rPr lang="fr-FR" sz="2400" b="1" dirty="0" err="1"/>
                        <a:t>symfony</a:t>
                      </a:r>
                      <a:r>
                        <a:rPr lang="fr-FR" sz="2400" b="1" dirty="0"/>
                        <a:t>/string</a:t>
                      </a:r>
                    </a:p>
                  </a:txBody>
                  <a:tcPr/>
                </a:tc>
                <a:extLst>
                  <a:ext uri="{0D108BD9-81ED-4DB2-BD59-A6C34878D82A}">
                    <a16:rowId xmlns:a16="http://schemas.microsoft.com/office/drawing/2014/main" val="1034598360"/>
                  </a:ext>
                </a:extLst>
              </a:tr>
              <a:tr h="557112">
                <a:tc>
                  <a:txBody>
                    <a:bodyPr/>
                    <a:lstStyle/>
                    <a:p>
                      <a:r>
                        <a:rPr lang="fr-FR" sz="2400" dirty="0" err="1">
                          <a:latin typeface="Roboto Mono Bold" panose="020B0604020202020204" charset="0"/>
                          <a:ea typeface="Roboto Mono Bold" panose="020B0604020202020204" charset="0"/>
                        </a:rPr>
                        <a:t>sensio</a:t>
                      </a:r>
                      <a:r>
                        <a:rPr lang="fr-FR" sz="2400" dirty="0">
                          <a:latin typeface="Roboto Mono Bold" panose="020B0604020202020204" charset="0"/>
                          <a:ea typeface="Roboto Mono Bold" panose="020B0604020202020204" charset="0"/>
                        </a:rPr>
                        <a:t>/</a:t>
                      </a:r>
                      <a:r>
                        <a:rPr lang="fr-FR" sz="2400" dirty="0" err="1">
                          <a:latin typeface="Roboto Mono Bold" panose="020B0604020202020204" charset="0"/>
                          <a:ea typeface="Roboto Mono Bold" panose="020B0604020202020204" charset="0"/>
                        </a:rPr>
                        <a:t>framework</a:t>
                      </a:r>
                      <a:r>
                        <a:rPr lang="fr-FR" sz="2400" dirty="0">
                          <a:latin typeface="Roboto Mono Bold" panose="020B0604020202020204" charset="0"/>
                          <a:ea typeface="Roboto Mono Bold" panose="020B0604020202020204" charset="0"/>
                        </a:rPr>
                        <a:t>-extra-bundle</a:t>
                      </a:r>
                      <a:endParaRPr lang="fr-FR" sz="2400" dirty="0"/>
                    </a:p>
                  </a:txBody>
                  <a:tcPr/>
                </a:tc>
                <a:tc>
                  <a:txBody>
                    <a:bodyPr/>
                    <a:lstStyle/>
                    <a:p>
                      <a:r>
                        <a:rPr lang="fr-FR" sz="2400" dirty="0"/>
                        <a:t>Fonctionnalités intégrées nativement dans Symfony</a:t>
                      </a:r>
                    </a:p>
                  </a:txBody>
                  <a:tcPr/>
                </a:tc>
                <a:extLst>
                  <a:ext uri="{0D108BD9-81ED-4DB2-BD59-A6C34878D82A}">
                    <a16:rowId xmlns:a16="http://schemas.microsoft.com/office/drawing/2014/main" val="3572444386"/>
                  </a:ext>
                </a:extLst>
              </a:tr>
            </a:tbl>
          </a:graphicData>
        </a:graphic>
      </p:graphicFrame>
      <p:sp>
        <p:nvSpPr>
          <p:cNvPr id="9" name="ZoneTexte 8">
            <a:extLst>
              <a:ext uri="{FF2B5EF4-FFF2-40B4-BE49-F238E27FC236}">
                <a16:creationId xmlns:a16="http://schemas.microsoft.com/office/drawing/2014/main" id="{CB1862A2-D10C-5947-877E-ACCCD407AC58}"/>
              </a:ext>
            </a:extLst>
          </p:cNvPr>
          <p:cNvSpPr txBox="1"/>
          <p:nvPr/>
        </p:nvSpPr>
        <p:spPr>
          <a:xfrm>
            <a:off x="3236791" y="1032608"/>
            <a:ext cx="11814418" cy="1615827"/>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fr-FR" sz="7200"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rPr>
              <a:t>Packages abandonnées</a:t>
            </a:r>
            <a:endParaRPr kumimoji="0" lang="en-US" sz="3780"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endParaRPr>
          </a:p>
        </p:txBody>
      </p:sp>
      <p:sp>
        <p:nvSpPr>
          <p:cNvPr id="6" name="ZoneTexte 5">
            <a:extLst>
              <a:ext uri="{FF2B5EF4-FFF2-40B4-BE49-F238E27FC236}">
                <a16:creationId xmlns:a16="http://schemas.microsoft.com/office/drawing/2014/main" id="{7EA7F086-9DF4-3097-744A-EE43280FE060}"/>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25/34</a:t>
            </a:r>
          </a:p>
        </p:txBody>
      </p:sp>
    </p:spTree>
    <p:extLst>
      <p:ext uri="{BB962C8B-B14F-4D97-AF65-F5344CB8AC3E}">
        <p14:creationId xmlns:p14="http://schemas.microsoft.com/office/powerpoint/2010/main" val="15609418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E9383-DB25-247E-8E41-C9416006AD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0807086-992E-68DA-6BBA-E593A5FADEDF}"/>
              </a:ext>
            </a:extLst>
          </p:cNvPr>
          <p:cNvSpPr/>
          <p:nvPr/>
        </p:nvSpPr>
        <p:spPr>
          <a:xfrm rot="2859336">
            <a:off x="16022164" y="452700"/>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C74B5E47-D91E-7D14-B298-000BA1E822A1}"/>
              </a:ext>
            </a:extLst>
          </p:cNvPr>
          <p:cNvSpPr/>
          <p:nvPr/>
        </p:nvSpPr>
        <p:spPr>
          <a:xfrm>
            <a:off x="12487929" y="9760626"/>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2">
            <a:extLst>
              <a:ext uri="{FF2B5EF4-FFF2-40B4-BE49-F238E27FC236}">
                <a16:creationId xmlns:a16="http://schemas.microsoft.com/office/drawing/2014/main" id="{00522EA8-EF45-502D-1BCB-83EBF9AE3FE9}"/>
              </a:ext>
            </a:extLst>
          </p:cNvPr>
          <p:cNvSpPr/>
          <p:nvPr/>
        </p:nvSpPr>
        <p:spPr>
          <a:xfrm rot="13335968">
            <a:off x="-3046502" y="8167082"/>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Freeform 2">
            <a:extLst>
              <a:ext uri="{FF2B5EF4-FFF2-40B4-BE49-F238E27FC236}">
                <a16:creationId xmlns:a16="http://schemas.microsoft.com/office/drawing/2014/main" id="{3D8928A6-64A3-024E-FCF7-A1577CC14E02}"/>
              </a:ext>
            </a:extLst>
          </p:cNvPr>
          <p:cNvSpPr/>
          <p:nvPr/>
        </p:nvSpPr>
        <p:spPr>
          <a:xfrm>
            <a:off x="-1624263" y="-46149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pic>
        <p:nvPicPr>
          <p:cNvPr id="11266" name="Picture 2">
            <a:extLst>
              <a:ext uri="{FF2B5EF4-FFF2-40B4-BE49-F238E27FC236}">
                <a16:creationId xmlns:a16="http://schemas.microsoft.com/office/drawing/2014/main" id="{515DD84B-03F5-E46C-E0DB-95C66D1F740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8187" y="3314700"/>
            <a:ext cx="2952750" cy="295275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0E913541-8413-62E2-DCF6-6BEA587E68FB}"/>
              </a:ext>
            </a:extLst>
          </p:cNvPr>
          <p:cNvSpPr txBox="1"/>
          <p:nvPr/>
        </p:nvSpPr>
        <p:spPr>
          <a:xfrm>
            <a:off x="6960268" y="4110119"/>
            <a:ext cx="7772400" cy="1361911"/>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fr-FR" sz="6000" b="1"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rPr>
              <a:t>Résultat</a:t>
            </a:r>
            <a:endParaRPr kumimoji="0" lang="en-US" sz="6000" b="1"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endParaRPr>
          </a:p>
        </p:txBody>
      </p:sp>
      <p:sp>
        <p:nvSpPr>
          <p:cNvPr id="7" name="ZoneTexte 6">
            <a:extLst>
              <a:ext uri="{FF2B5EF4-FFF2-40B4-BE49-F238E27FC236}">
                <a16:creationId xmlns:a16="http://schemas.microsoft.com/office/drawing/2014/main" id="{65B33DA2-708F-330D-28C0-B4D65158C393}"/>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26/34</a:t>
            </a:r>
          </a:p>
        </p:txBody>
      </p:sp>
      <p:sp>
        <p:nvSpPr>
          <p:cNvPr id="6" name="ZoneTexte 5">
            <a:extLst>
              <a:ext uri="{FF2B5EF4-FFF2-40B4-BE49-F238E27FC236}">
                <a16:creationId xmlns:a16="http://schemas.microsoft.com/office/drawing/2014/main" id="{B7EC9138-3A81-0CBF-D3BA-F7E19715CA39}"/>
              </a:ext>
            </a:extLst>
          </p:cNvPr>
          <p:cNvSpPr txBox="1"/>
          <p:nvPr/>
        </p:nvSpPr>
        <p:spPr>
          <a:xfrm>
            <a:off x="7315200" y="4602602"/>
            <a:ext cx="7543800"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Environnement fonctionnel sous PHP 8.2</a:t>
            </a:r>
          </a:p>
        </p:txBody>
      </p:sp>
      <p:sp>
        <p:nvSpPr>
          <p:cNvPr id="8" name="ZoneTexte 7">
            <a:extLst>
              <a:ext uri="{FF2B5EF4-FFF2-40B4-BE49-F238E27FC236}">
                <a16:creationId xmlns:a16="http://schemas.microsoft.com/office/drawing/2014/main" id="{07DB8B6D-7398-FB26-04E3-7C913E29245A}"/>
              </a:ext>
            </a:extLst>
          </p:cNvPr>
          <p:cNvSpPr txBox="1"/>
          <p:nvPr/>
        </p:nvSpPr>
        <p:spPr>
          <a:xfrm>
            <a:off x="7315200" y="5841710"/>
            <a:ext cx="7543800"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Repérer les dépendances à remplacer</a:t>
            </a:r>
          </a:p>
        </p:txBody>
      </p:sp>
    </p:spTree>
    <p:extLst>
      <p:ext uri="{BB962C8B-B14F-4D97-AF65-F5344CB8AC3E}">
        <p14:creationId xmlns:p14="http://schemas.microsoft.com/office/powerpoint/2010/main" val="21894831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10"/>
                                        </p:tgtEl>
                                        <p:attrNameLst>
                                          <p:attrName>ppt_x</p:attrName>
                                          <p:attrName>ppt_y</p:attrName>
                                        </p:attrNameLst>
                                      </p:cBhvr>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7B7FC-D8E3-827B-BFB8-426C4C5853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B6824F-630F-40AC-6CCD-E440EADBA003}"/>
              </a:ext>
            </a:extLst>
          </p:cNvPr>
          <p:cNvSpPr/>
          <p:nvPr/>
        </p:nvSpPr>
        <p:spPr>
          <a:xfrm flipH="1">
            <a:off x="-4438598" y="-7966234"/>
            <a:ext cx="12256213" cy="10963740"/>
          </a:xfrm>
          <a:custGeom>
            <a:avLst/>
            <a:gdLst/>
            <a:ahLst/>
            <a:cxnLst/>
            <a:rect l="l" t="t" r="r" b="b"/>
            <a:pathLst>
              <a:path w="12256213" h="10963740">
                <a:moveTo>
                  <a:pt x="12256213" y="0"/>
                </a:moveTo>
                <a:lnTo>
                  <a:pt x="0" y="0"/>
                </a:lnTo>
                <a:lnTo>
                  <a:pt x="0" y="10963740"/>
                </a:lnTo>
                <a:lnTo>
                  <a:pt x="12256213" y="10963740"/>
                </a:lnTo>
                <a:lnTo>
                  <a:pt x="1225621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AB993155-AF63-0F2C-3B98-836DFD88D52F}"/>
              </a:ext>
            </a:extLst>
          </p:cNvPr>
          <p:cNvSpPr/>
          <p:nvPr/>
        </p:nvSpPr>
        <p:spPr>
          <a:xfrm flipV="1">
            <a:off x="7315200" y="9519910"/>
            <a:ext cx="12256213" cy="10963740"/>
          </a:xfrm>
          <a:custGeom>
            <a:avLst/>
            <a:gdLst/>
            <a:ahLst/>
            <a:cxnLst/>
            <a:rect l="l" t="t" r="r" b="b"/>
            <a:pathLst>
              <a:path w="12256213" h="10963740">
                <a:moveTo>
                  <a:pt x="0" y="10963740"/>
                </a:moveTo>
                <a:lnTo>
                  <a:pt x="12256213" y="10963740"/>
                </a:lnTo>
                <a:lnTo>
                  <a:pt x="12256213" y="0"/>
                </a:lnTo>
                <a:lnTo>
                  <a:pt x="0" y="0"/>
                </a:lnTo>
                <a:lnTo>
                  <a:pt x="0" y="1096374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5" name="TextBox 5">
            <a:extLst>
              <a:ext uri="{FF2B5EF4-FFF2-40B4-BE49-F238E27FC236}">
                <a16:creationId xmlns:a16="http://schemas.microsoft.com/office/drawing/2014/main" id="{2B8602C7-2491-39BB-8D11-1ED46230F252}"/>
              </a:ext>
            </a:extLst>
          </p:cNvPr>
          <p:cNvSpPr txBox="1"/>
          <p:nvPr/>
        </p:nvSpPr>
        <p:spPr>
          <a:xfrm>
            <a:off x="2400300" y="3695700"/>
            <a:ext cx="13487400" cy="3185487"/>
          </a:xfrm>
          <a:prstGeom prst="rect">
            <a:avLst/>
          </a:prstGeom>
        </p:spPr>
        <p:txBody>
          <a:bodyPr wrap="square" lIns="0" tIns="0" rIns="0" bIns="0" rtlCol="0" anchor="t">
            <a:spAutoFit/>
          </a:bodyPr>
          <a:lstStyle/>
          <a:p>
            <a:pPr algn="ctr">
              <a:lnSpc>
                <a:spcPct val="150000"/>
              </a:lnSpc>
              <a:spcBef>
                <a:spcPct val="0"/>
              </a:spcBef>
            </a:pPr>
            <a:r>
              <a:rPr lang="fr-FR" sz="7200" b="1" dirty="0">
                <a:solidFill>
                  <a:srgbClr val="1C53A3"/>
                </a:solidFill>
                <a:latin typeface="Halant Medium"/>
                <a:ea typeface="Halant Medium"/>
                <a:cs typeface="Halant Medium"/>
                <a:sym typeface="Halant Medium"/>
              </a:rPr>
              <a:t>Analyse du code source d’</a:t>
            </a:r>
            <a:r>
              <a:rPr lang="fr-FR" sz="7200" b="1" dirty="0" err="1">
                <a:solidFill>
                  <a:srgbClr val="1C53A3"/>
                </a:solidFill>
                <a:latin typeface="Halant Medium"/>
                <a:ea typeface="Halant Medium"/>
                <a:cs typeface="Halant Medium"/>
                <a:sym typeface="Halant Medium"/>
              </a:rPr>
              <a:t>Autossimo</a:t>
            </a:r>
            <a:endParaRPr lang="en-US" sz="3780" b="1" dirty="0">
              <a:solidFill>
                <a:srgbClr val="1C53A3"/>
              </a:solidFill>
              <a:latin typeface="Halant Medium"/>
              <a:ea typeface="Halant Medium"/>
              <a:cs typeface="Halant Medium"/>
              <a:sym typeface="Halant Medium"/>
            </a:endParaRPr>
          </a:p>
        </p:txBody>
      </p:sp>
      <p:sp>
        <p:nvSpPr>
          <p:cNvPr id="6" name="ZoneTexte 5">
            <a:extLst>
              <a:ext uri="{FF2B5EF4-FFF2-40B4-BE49-F238E27FC236}">
                <a16:creationId xmlns:a16="http://schemas.microsoft.com/office/drawing/2014/main" id="{23026C72-F795-7086-4279-2E297E9B84EF}"/>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27/34</a:t>
            </a:r>
          </a:p>
        </p:txBody>
      </p:sp>
    </p:spTree>
    <p:extLst>
      <p:ext uri="{BB962C8B-B14F-4D97-AF65-F5344CB8AC3E}">
        <p14:creationId xmlns:p14="http://schemas.microsoft.com/office/powerpoint/2010/main" val="3816607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69333" y="-2536713"/>
            <a:ext cx="12256213" cy="10963740"/>
          </a:xfrm>
          <a:custGeom>
            <a:avLst/>
            <a:gdLst/>
            <a:ahLst/>
            <a:cxnLst/>
            <a:rect l="l" t="t" r="r" b="b"/>
            <a:pathLst>
              <a:path w="12256213" h="10963740">
                <a:moveTo>
                  <a:pt x="0" y="0"/>
                </a:moveTo>
                <a:lnTo>
                  <a:pt x="12256213" y="0"/>
                </a:lnTo>
                <a:lnTo>
                  <a:pt x="12256213" y="10963740"/>
                </a:lnTo>
                <a:lnTo>
                  <a:pt x="0" y="10963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TextBox 3"/>
          <p:cNvSpPr txBox="1"/>
          <p:nvPr/>
        </p:nvSpPr>
        <p:spPr>
          <a:xfrm>
            <a:off x="1028700" y="8103944"/>
            <a:ext cx="10237362" cy="1154356"/>
          </a:xfrm>
          <a:prstGeom prst="rect">
            <a:avLst/>
          </a:prstGeom>
        </p:spPr>
        <p:txBody>
          <a:bodyPr lIns="0" tIns="0" rIns="0" bIns="0" rtlCol="0" anchor="t">
            <a:spAutoFit/>
          </a:bodyPr>
          <a:lstStyle/>
          <a:p>
            <a:pPr algn="l">
              <a:lnSpc>
                <a:spcPts val="9018"/>
              </a:lnSpc>
            </a:pPr>
            <a:r>
              <a:rPr lang="en-US" sz="7642" b="1" dirty="0">
                <a:solidFill>
                  <a:srgbClr val="000000"/>
                </a:solidFill>
                <a:latin typeface="HK Grotesk Bold"/>
                <a:ea typeface="HK Grotesk Bold"/>
                <a:cs typeface="HK Grotesk Bold"/>
                <a:sym typeface="HK Grotesk Bold"/>
              </a:rPr>
              <a:t>Introduction</a:t>
            </a:r>
          </a:p>
        </p:txBody>
      </p:sp>
      <p:sp>
        <p:nvSpPr>
          <p:cNvPr id="6" name="ZoneTexte 5">
            <a:extLst>
              <a:ext uri="{FF2B5EF4-FFF2-40B4-BE49-F238E27FC236}">
                <a16:creationId xmlns:a16="http://schemas.microsoft.com/office/drawing/2014/main" id="{9E6B77D4-24AD-C5E9-7018-55E860768A18}"/>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1/34</a:t>
            </a:r>
          </a:p>
        </p:txBody>
      </p:sp>
      <p:sp>
        <p:nvSpPr>
          <p:cNvPr id="4" name="ZoneTexte 3">
            <a:extLst>
              <a:ext uri="{FF2B5EF4-FFF2-40B4-BE49-F238E27FC236}">
                <a16:creationId xmlns:a16="http://schemas.microsoft.com/office/drawing/2014/main" id="{06DFE95D-9AA0-C65F-A7F5-866A13C8FFCE}"/>
              </a:ext>
            </a:extLst>
          </p:cNvPr>
          <p:cNvSpPr txBox="1"/>
          <p:nvPr/>
        </p:nvSpPr>
        <p:spPr>
          <a:xfrm>
            <a:off x="1024568" y="3047806"/>
            <a:ext cx="7543800"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Les préparatifs techniques</a:t>
            </a:r>
          </a:p>
        </p:txBody>
      </p:sp>
      <p:sp>
        <p:nvSpPr>
          <p:cNvPr id="5" name="ZoneTexte 4">
            <a:extLst>
              <a:ext uri="{FF2B5EF4-FFF2-40B4-BE49-F238E27FC236}">
                <a16:creationId xmlns:a16="http://schemas.microsoft.com/office/drawing/2014/main" id="{CA21A7B7-DA60-8C01-F296-B358F4901390}"/>
              </a:ext>
            </a:extLst>
          </p:cNvPr>
          <p:cNvSpPr txBox="1"/>
          <p:nvPr/>
        </p:nvSpPr>
        <p:spPr>
          <a:xfrm>
            <a:off x="996042" y="4422570"/>
            <a:ext cx="7543800"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Les outils utilisés</a:t>
            </a:r>
          </a:p>
        </p:txBody>
      </p:sp>
      <p:sp>
        <p:nvSpPr>
          <p:cNvPr id="7" name="ZoneTexte 6">
            <a:extLst>
              <a:ext uri="{FF2B5EF4-FFF2-40B4-BE49-F238E27FC236}">
                <a16:creationId xmlns:a16="http://schemas.microsoft.com/office/drawing/2014/main" id="{B7E34B93-DB7D-4421-5487-731B32F46E84}"/>
              </a:ext>
            </a:extLst>
          </p:cNvPr>
          <p:cNvSpPr txBox="1"/>
          <p:nvPr/>
        </p:nvSpPr>
        <p:spPr>
          <a:xfrm>
            <a:off x="996042" y="5575875"/>
            <a:ext cx="7543800"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Les défis rencontrés</a:t>
            </a:r>
          </a:p>
        </p:txBody>
      </p:sp>
      <p:sp>
        <p:nvSpPr>
          <p:cNvPr id="8" name="ZoneTexte 7">
            <a:extLst>
              <a:ext uri="{FF2B5EF4-FFF2-40B4-BE49-F238E27FC236}">
                <a16:creationId xmlns:a16="http://schemas.microsoft.com/office/drawing/2014/main" id="{ECD30346-2580-9FE7-671A-24E3765F4FF8}"/>
              </a:ext>
            </a:extLst>
          </p:cNvPr>
          <p:cNvSpPr txBox="1"/>
          <p:nvPr/>
        </p:nvSpPr>
        <p:spPr>
          <a:xfrm>
            <a:off x="1024568" y="6729180"/>
            <a:ext cx="7543800"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Les solutions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11111E-6 2.83951E-6 L -1.11111E-6 -0.70679 " pathEditMode="relative" rAng="0" ptsTypes="AA">
                                      <p:cBhvr>
                                        <p:cTn id="6" dur="750" fill="hold"/>
                                        <p:tgtEl>
                                          <p:spTgt spid="3"/>
                                        </p:tgtEl>
                                        <p:attrNameLst>
                                          <p:attrName>ppt_x</p:attrName>
                                          <p:attrName>ppt_y</p:attrName>
                                        </p:attrNameLst>
                                      </p:cBhvr>
                                      <p:rCtr x="0" y="-35340"/>
                                    </p:animMotion>
                                  </p:childTnLst>
                                </p:cTn>
                              </p:par>
                            </p:childTnLst>
                          </p:cTn>
                        </p:par>
                        <p:par>
                          <p:cTn id="7" fill="hold">
                            <p:stCondLst>
                              <p:cond delay="750"/>
                            </p:stCondLst>
                            <p:childTnLst>
                              <p:par>
                                <p:cTn id="8" presetID="10" presetClass="entr" presetSubtype="0" fill="hold" grpId="0" nodeType="after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1500"/>
                            </p:stCondLst>
                            <p:childTnLst>
                              <p:par>
                                <p:cTn id="12" presetID="10" presetClass="entr" presetSubtype="0" fill="hold" grpId="0" nodeType="afterEffect">
                                  <p:stCondLst>
                                    <p:cond delay="25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2250"/>
                            </p:stCondLst>
                            <p:childTnLst>
                              <p:par>
                                <p:cTn id="16" presetID="10" presetClass="entr" presetSubtype="0" fill="hold" grpId="0" nodeType="after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3000"/>
                            </p:stCondLst>
                            <p:childTnLst>
                              <p:par>
                                <p:cTn id="20" presetID="10" presetClass="entr" presetSubtype="0" fill="hold" grpId="0" nodeType="afterEffect">
                                  <p:stCondLst>
                                    <p:cond delay="25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525059A3-A191-7495-7761-28FE01E07D5F}"/>
              </a:ext>
            </a:extLst>
          </p:cNvPr>
          <p:cNvSpPr txBox="1"/>
          <p:nvPr/>
        </p:nvSpPr>
        <p:spPr>
          <a:xfrm>
            <a:off x="4267200" y="952500"/>
            <a:ext cx="10820400" cy="2449132"/>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fr-FR" sz="5400"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rPr>
              <a:t>Remplacement les packages incompatibles</a:t>
            </a:r>
            <a:endParaRPr kumimoji="0" lang="en-US" sz="5400"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endParaRPr>
          </a:p>
        </p:txBody>
      </p:sp>
      <p:sp>
        <p:nvSpPr>
          <p:cNvPr id="8" name="ZoneTexte 7">
            <a:extLst>
              <a:ext uri="{FF2B5EF4-FFF2-40B4-BE49-F238E27FC236}">
                <a16:creationId xmlns:a16="http://schemas.microsoft.com/office/drawing/2014/main" id="{159CDBF7-8437-7345-B8E4-81E43AA1FC7E}"/>
              </a:ext>
            </a:extLst>
          </p:cNvPr>
          <p:cNvSpPr txBox="1"/>
          <p:nvPr/>
        </p:nvSpPr>
        <p:spPr>
          <a:xfrm>
            <a:off x="685800" y="4457700"/>
            <a:ext cx="6858000" cy="2554545"/>
          </a:xfrm>
          <a:prstGeom prst="rect">
            <a:avLst/>
          </a:prstGeom>
          <a:noFill/>
        </p:spPr>
        <p:txBody>
          <a:bodyPr wrap="square" rtlCol="0">
            <a:spAutoFit/>
          </a:bodyPr>
          <a:lstStyle/>
          <a:p>
            <a:r>
              <a:rPr lang="fr-FR" sz="3200" dirty="0">
                <a:latin typeface="Cormorant Garamond" panose="00000500000000000000" pitchFamily="2" charset="0"/>
              </a:rPr>
              <a:t>Packages incompatibles déjà identifiés : </a:t>
            </a:r>
          </a:p>
          <a:p>
            <a:endParaRPr lang="fr-FR" sz="3200" dirty="0">
              <a:latin typeface="Cormorant Garamond" panose="00000500000000000000" pitchFamily="2" charset="0"/>
            </a:endParaRPr>
          </a:p>
          <a:p>
            <a:pPr marL="457200" indent="-457200">
              <a:buFont typeface="Wingdings" panose="05000000000000000000" pitchFamily="2" charset="2"/>
              <a:buChar char="ü"/>
            </a:pPr>
            <a:r>
              <a:rPr lang="fr-FR" sz="3200" dirty="0" err="1">
                <a:latin typeface="Cormorant Garamond" panose="00000500000000000000" pitchFamily="2" charset="0"/>
              </a:rPr>
              <a:t>csa</a:t>
            </a:r>
            <a:r>
              <a:rPr lang="fr-FR" sz="3200" dirty="0">
                <a:latin typeface="Cormorant Garamond" panose="00000500000000000000" pitchFamily="2" charset="0"/>
              </a:rPr>
              <a:t>/</a:t>
            </a:r>
            <a:r>
              <a:rPr lang="fr-FR" sz="3200" dirty="0" err="1">
                <a:latin typeface="Cormorant Garamond" panose="00000500000000000000" pitchFamily="2" charset="0"/>
              </a:rPr>
              <a:t>guzzle</a:t>
            </a:r>
            <a:r>
              <a:rPr lang="fr-FR" sz="3200" dirty="0">
                <a:latin typeface="Cormorant Garamond" panose="00000500000000000000" pitchFamily="2" charset="0"/>
              </a:rPr>
              <a:t>-bundle</a:t>
            </a:r>
          </a:p>
          <a:p>
            <a:pPr marL="457200" indent="-457200">
              <a:buFont typeface="Wingdings" panose="05000000000000000000" pitchFamily="2" charset="2"/>
              <a:buChar char="ü"/>
            </a:pPr>
            <a:r>
              <a:rPr lang="fr-FR" sz="3200" dirty="0" err="1">
                <a:latin typeface="Cormorant Garamond" panose="00000500000000000000" pitchFamily="2" charset="0"/>
              </a:rPr>
              <a:t>symfony</a:t>
            </a:r>
            <a:r>
              <a:rPr lang="fr-FR" sz="3200" dirty="0">
                <a:latin typeface="Cormorant Garamond" panose="00000500000000000000" pitchFamily="2" charset="0"/>
              </a:rPr>
              <a:t>/</a:t>
            </a:r>
            <a:r>
              <a:rPr lang="fr-FR" sz="3200" dirty="0" err="1">
                <a:latin typeface="Cormorant Garamond" panose="00000500000000000000" pitchFamily="2" charset="0"/>
              </a:rPr>
              <a:t>swiftmailer</a:t>
            </a:r>
            <a:r>
              <a:rPr lang="fr-FR" sz="3200" dirty="0">
                <a:latin typeface="Cormorant Garamond" panose="00000500000000000000" pitchFamily="2" charset="0"/>
              </a:rPr>
              <a:t>-bundle</a:t>
            </a:r>
          </a:p>
          <a:p>
            <a:pPr marL="457200" indent="-457200">
              <a:buFont typeface="Wingdings" panose="05000000000000000000" pitchFamily="2" charset="2"/>
              <a:buChar char="ü"/>
            </a:pPr>
            <a:r>
              <a:rPr lang="fr-FR" sz="3200" dirty="0" err="1">
                <a:latin typeface="Cormorant Garamond" panose="00000500000000000000" pitchFamily="2" charset="0"/>
              </a:rPr>
              <a:t>trikoder</a:t>
            </a:r>
            <a:r>
              <a:rPr lang="fr-FR" sz="3200" dirty="0">
                <a:latin typeface="Cormorant Garamond" panose="00000500000000000000" pitchFamily="2" charset="0"/>
              </a:rPr>
              <a:t>/oauth2-bundle</a:t>
            </a:r>
          </a:p>
        </p:txBody>
      </p:sp>
      <p:sp>
        <p:nvSpPr>
          <p:cNvPr id="9" name="ZoneTexte 8">
            <a:extLst>
              <a:ext uri="{FF2B5EF4-FFF2-40B4-BE49-F238E27FC236}">
                <a16:creationId xmlns:a16="http://schemas.microsoft.com/office/drawing/2014/main" id="{4D1F2649-9DCE-CF7C-C347-AA806DAA6FF6}"/>
              </a:ext>
            </a:extLst>
          </p:cNvPr>
          <p:cNvSpPr txBox="1"/>
          <p:nvPr/>
        </p:nvSpPr>
        <p:spPr>
          <a:xfrm>
            <a:off x="11506200" y="4485640"/>
            <a:ext cx="6096000" cy="2062103"/>
          </a:xfrm>
          <a:prstGeom prst="rect">
            <a:avLst/>
          </a:prstGeom>
          <a:noFill/>
        </p:spPr>
        <p:txBody>
          <a:bodyPr wrap="square" rtlCol="0">
            <a:spAutoFit/>
          </a:bodyPr>
          <a:lstStyle/>
          <a:p>
            <a:r>
              <a:rPr lang="fr-FR" sz="3200" dirty="0">
                <a:latin typeface="Cormorant Garamond" panose="00000500000000000000" pitchFamily="2" charset="0"/>
              </a:rPr>
              <a:t>Packages obsolètes confirmés : </a:t>
            </a:r>
          </a:p>
          <a:p>
            <a:endParaRPr lang="fr-FR" sz="3200" dirty="0">
              <a:latin typeface="Cormorant Garamond" panose="00000500000000000000" pitchFamily="2" charset="0"/>
            </a:endParaRPr>
          </a:p>
          <a:p>
            <a:pPr marL="457200" indent="-457200">
              <a:buFont typeface="Wingdings" panose="05000000000000000000" pitchFamily="2" charset="2"/>
              <a:buChar char="ü"/>
            </a:pPr>
            <a:r>
              <a:rPr lang="fr-FR" sz="3200" dirty="0" err="1">
                <a:latin typeface="Cormorant Garamond" panose="00000500000000000000" pitchFamily="2" charset="0"/>
              </a:rPr>
              <a:t>symfony</a:t>
            </a:r>
            <a:r>
              <a:rPr lang="fr-FR" sz="3200" dirty="0">
                <a:latin typeface="Cormorant Garamond" panose="00000500000000000000" pitchFamily="2" charset="0"/>
              </a:rPr>
              <a:t>/</a:t>
            </a:r>
            <a:r>
              <a:rPr lang="fr-FR" sz="3200" dirty="0" err="1">
                <a:latin typeface="Cormorant Garamond" panose="00000500000000000000" pitchFamily="2" charset="0"/>
              </a:rPr>
              <a:t>inflector</a:t>
            </a:r>
            <a:r>
              <a:rPr lang="fr-FR" sz="3200" dirty="0">
                <a:latin typeface="Cormorant Garamond" panose="00000500000000000000" pitchFamily="2" charset="0"/>
              </a:rPr>
              <a:t> </a:t>
            </a:r>
          </a:p>
          <a:p>
            <a:pPr marL="457200" indent="-457200">
              <a:buFont typeface="Wingdings" panose="05000000000000000000" pitchFamily="2" charset="2"/>
              <a:buChar char="ü"/>
            </a:pPr>
            <a:r>
              <a:rPr lang="fr-FR" sz="3200" dirty="0" err="1">
                <a:latin typeface="Cormorant Garamond" panose="00000500000000000000" pitchFamily="2" charset="0"/>
              </a:rPr>
              <a:t>sensio</a:t>
            </a:r>
            <a:r>
              <a:rPr lang="fr-FR" sz="3200" dirty="0">
                <a:latin typeface="Cormorant Garamond" panose="00000500000000000000" pitchFamily="2" charset="0"/>
              </a:rPr>
              <a:t>/</a:t>
            </a:r>
            <a:r>
              <a:rPr lang="fr-FR" sz="3200" dirty="0" err="1">
                <a:latin typeface="Cormorant Garamond" panose="00000500000000000000" pitchFamily="2" charset="0"/>
              </a:rPr>
              <a:t>framework</a:t>
            </a:r>
            <a:r>
              <a:rPr lang="fr-FR" sz="3200" dirty="0">
                <a:latin typeface="Cormorant Garamond" panose="00000500000000000000" pitchFamily="2" charset="0"/>
              </a:rPr>
              <a:t>-extra-bundle</a:t>
            </a:r>
          </a:p>
        </p:txBody>
      </p:sp>
      <p:sp>
        <p:nvSpPr>
          <p:cNvPr id="11" name="ZoneTexte 10">
            <a:extLst>
              <a:ext uri="{FF2B5EF4-FFF2-40B4-BE49-F238E27FC236}">
                <a16:creationId xmlns:a16="http://schemas.microsoft.com/office/drawing/2014/main" id="{F479D586-6AE6-CA90-B2C5-4944D6D27EBD}"/>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28/34</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6A0276-F8C0-59B1-E71E-224F8BAB91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44E04F-46EB-2BAC-32AB-D9A38B971417}"/>
              </a:ext>
            </a:extLst>
          </p:cNvPr>
          <p:cNvSpPr/>
          <p:nvPr/>
        </p:nvSpPr>
        <p:spPr>
          <a:xfrm rot="5400000" flipH="1">
            <a:off x="14669964" y="-4192463"/>
            <a:ext cx="12256213" cy="10963740"/>
          </a:xfrm>
          <a:custGeom>
            <a:avLst/>
            <a:gdLst/>
            <a:ahLst/>
            <a:cxnLst/>
            <a:rect l="l" t="t" r="r" b="b"/>
            <a:pathLst>
              <a:path w="12256213" h="10963740">
                <a:moveTo>
                  <a:pt x="12256213" y="0"/>
                </a:moveTo>
                <a:lnTo>
                  <a:pt x="0" y="0"/>
                </a:lnTo>
                <a:lnTo>
                  <a:pt x="0" y="10963740"/>
                </a:lnTo>
                <a:lnTo>
                  <a:pt x="12256213" y="10963740"/>
                </a:lnTo>
                <a:lnTo>
                  <a:pt x="1225621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5B5E11E8-80FB-EC4E-6646-C42E0C3A2614}"/>
              </a:ext>
            </a:extLst>
          </p:cNvPr>
          <p:cNvSpPr/>
          <p:nvPr/>
        </p:nvSpPr>
        <p:spPr>
          <a:xfrm rot="7451183" flipV="1">
            <a:off x="-9122924" y="-42053"/>
            <a:ext cx="12256213" cy="10963740"/>
          </a:xfrm>
          <a:custGeom>
            <a:avLst/>
            <a:gdLst/>
            <a:ahLst/>
            <a:cxnLst/>
            <a:rect l="l" t="t" r="r" b="b"/>
            <a:pathLst>
              <a:path w="12256213" h="10963740">
                <a:moveTo>
                  <a:pt x="0" y="10963740"/>
                </a:moveTo>
                <a:lnTo>
                  <a:pt x="12256213" y="10963740"/>
                </a:lnTo>
                <a:lnTo>
                  <a:pt x="12256213" y="0"/>
                </a:lnTo>
                <a:lnTo>
                  <a:pt x="0" y="0"/>
                </a:lnTo>
                <a:lnTo>
                  <a:pt x="0" y="1096374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ZoneTexte 5">
            <a:extLst>
              <a:ext uri="{FF2B5EF4-FFF2-40B4-BE49-F238E27FC236}">
                <a16:creationId xmlns:a16="http://schemas.microsoft.com/office/drawing/2014/main" id="{3CF0EEA7-8B5F-D576-123A-F604EC7FFCAF}"/>
              </a:ext>
            </a:extLst>
          </p:cNvPr>
          <p:cNvSpPr txBox="1"/>
          <p:nvPr/>
        </p:nvSpPr>
        <p:spPr>
          <a:xfrm>
            <a:off x="3236791" y="1790700"/>
            <a:ext cx="11814418" cy="1107996"/>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fr-FR" sz="4800"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rPr>
              <a:t>Nouvelles dépréciations</a:t>
            </a:r>
            <a:r>
              <a:rPr kumimoji="0" lang="fr-FR" sz="4800" i="0" u="none" strike="noStrike" kern="1200" cap="none" spc="0" normalizeH="0" noProof="0" dirty="0">
                <a:ln>
                  <a:noFill/>
                </a:ln>
                <a:solidFill>
                  <a:srgbClr val="1C53A3"/>
                </a:solidFill>
                <a:effectLst/>
                <a:uLnTx/>
                <a:uFillTx/>
                <a:latin typeface="Goudy Old Style" panose="02020502050305020303" pitchFamily="18" charset="0"/>
                <a:ea typeface="Halant Medium"/>
                <a:cs typeface="Halant Medium"/>
                <a:sym typeface="Halant Medium"/>
              </a:rPr>
              <a:t> découvertes</a:t>
            </a:r>
            <a:endParaRPr kumimoji="0" lang="en-US" sz="4800"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endParaRPr>
          </a:p>
        </p:txBody>
      </p:sp>
      <p:sp>
        <p:nvSpPr>
          <p:cNvPr id="13" name="ZoneTexte 12">
            <a:extLst>
              <a:ext uri="{FF2B5EF4-FFF2-40B4-BE49-F238E27FC236}">
                <a16:creationId xmlns:a16="http://schemas.microsoft.com/office/drawing/2014/main" id="{61434419-6D0C-3DA4-99E3-769FDB014505}"/>
              </a:ext>
            </a:extLst>
          </p:cNvPr>
          <p:cNvSpPr txBox="1"/>
          <p:nvPr/>
        </p:nvSpPr>
        <p:spPr>
          <a:xfrm>
            <a:off x="4419600" y="4162544"/>
            <a:ext cx="9372600" cy="2554545"/>
          </a:xfrm>
          <a:prstGeom prst="rect">
            <a:avLst/>
          </a:prstGeom>
          <a:noFill/>
        </p:spPr>
        <p:txBody>
          <a:bodyPr wrap="square" rtlCol="0">
            <a:spAutoFit/>
          </a:bodyPr>
          <a:lstStyle/>
          <a:p>
            <a:pPr marL="457200" indent="-457200">
              <a:buFont typeface="Wingdings" panose="05000000000000000000" pitchFamily="2" charset="2"/>
              <a:buChar char="§"/>
            </a:pPr>
            <a:r>
              <a:rPr lang="fr-FR" sz="3200" dirty="0">
                <a:latin typeface="Cormorant Garamond" panose="00000500000000000000" pitchFamily="2" charset="0"/>
              </a:rPr>
              <a:t>Des interfaces marquées comme déprécié: </a:t>
            </a:r>
          </a:p>
          <a:p>
            <a:pPr marL="914400" lvl="1" indent="-457200">
              <a:buFont typeface="Wingdings" panose="05000000000000000000" pitchFamily="2" charset="2"/>
              <a:buChar char="§"/>
            </a:pPr>
            <a:r>
              <a:rPr lang="fr-FR" sz="3200" dirty="0" err="1">
                <a:latin typeface="Cormorant Garamond" panose="00000500000000000000" pitchFamily="2" charset="0"/>
              </a:rPr>
              <a:t>SessionInterface</a:t>
            </a:r>
            <a:r>
              <a:rPr lang="fr-FR" sz="3200" dirty="0">
                <a:latin typeface="Cormorant Garamond" panose="00000500000000000000" pitchFamily="2" charset="0"/>
              </a:rPr>
              <a:t>, </a:t>
            </a:r>
            <a:r>
              <a:rPr lang="fr-FR" sz="3200" dirty="0" err="1">
                <a:latin typeface="Cormorant Garamond" panose="00000500000000000000" pitchFamily="2" charset="0"/>
              </a:rPr>
              <a:t>ContainerInterface</a:t>
            </a:r>
            <a:r>
              <a:rPr lang="fr-FR" sz="3200" dirty="0">
                <a:latin typeface="Cormorant Garamond" panose="00000500000000000000" pitchFamily="2" charset="0"/>
              </a:rPr>
              <a:t>…</a:t>
            </a:r>
          </a:p>
          <a:p>
            <a:pPr marL="457200" indent="-457200">
              <a:buFont typeface="Wingdings" panose="05000000000000000000" pitchFamily="2" charset="2"/>
              <a:buChar char="§"/>
            </a:pPr>
            <a:r>
              <a:rPr lang="fr-FR" sz="3200" dirty="0">
                <a:latin typeface="Cormorant Garamond" panose="00000500000000000000" pitchFamily="2" charset="0"/>
              </a:rPr>
              <a:t>Exigences de l’implémentation de certaines interfaces</a:t>
            </a:r>
          </a:p>
          <a:p>
            <a:pPr marL="457200" indent="-457200">
              <a:buFont typeface="Wingdings" panose="05000000000000000000" pitchFamily="2" charset="2"/>
              <a:buChar char="§"/>
            </a:pPr>
            <a:r>
              <a:rPr lang="fr-FR" sz="3200" dirty="0">
                <a:latin typeface="Cormorant Garamond" panose="00000500000000000000" pitchFamily="2" charset="0"/>
              </a:rPr>
              <a:t>« </a:t>
            </a:r>
            <a:r>
              <a:rPr lang="fr-FR" sz="3200" dirty="0" err="1">
                <a:latin typeface="Cormorant Garamond" panose="00000500000000000000" pitchFamily="2" charset="0"/>
              </a:rPr>
              <a:t>Encoders</a:t>
            </a:r>
            <a:r>
              <a:rPr lang="fr-FR" sz="3200" dirty="0">
                <a:latin typeface="Cormorant Garamond" panose="00000500000000000000" pitchFamily="2" charset="0"/>
              </a:rPr>
              <a:t> » ont appelées maintenant « </a:t>
            </a:r>
            <a:r>
              <a:rPr lang="fr-FR" sz="3200" dirty="0" err="1">
                <a:latin typeface="Cormorant Garamond" panose="00000500000000000000" pitchFamily="2" charset="0"/>
              </a:rPr>
              <a:t>Hashers</a:t>
            </a:r>
            <a:r>
              <a:rPr lang="fr-FR" sz="3200" dirty="0">
                <a:latin typeface="Cormorant Garamond" panose="00000500000000000000" pitchFamily="2" charset="0"/>
              </a:rPr>
              <a:t> »</a:t>
            </a:r>
          </a:p>
          <a:p>
            <a:pPr marL="457200" indent="-457200">
              <a:buFont typeface="Wingdings" panose="05000000000000000000" pitchFamily="2" charset="2"/>
              <a:buChar char="§"/>
            </a:pPr>
            <a:r>
              <a:rPr lang="fr-FR" sz="3200" dirty="0">
                <a:latin typeface="Cormorant Garamond" panose="00000500000000000000" pitchFamily="2" charset="0"/>
              </a:rPr>
              <a:t>…</a:t>
            </a:r>
          </a:p>
        </p:txBody>
      </p:sp>
      <p:sp>
        <p:nvSpPr>
          <p:cNvPr id="15" name="ZoneTexte 14">
            <a:extLst>
              <a:ext uri="{FF2B5EF4-FFF2-40B4-BE49-F238E27FC236}">
                <a16:creationId xmlns:a16="http://schemas.microsoft.com/office/drawing/2014/main" id="{62F2F9F9-5805-1E55-C7DC-52D7C20A0EEA}"/>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29/34</a:t>
            </a:r>
          </a:p>
        </p:txBody>
      </p:sp>
    </p:spTree>
    <p:extLst>
      <p:ext uri="{BB962C8B-B14F-4D97-AF65-F5344CB8AC3E}">
        <p14:creationId xmlns:p14="http://schemas.microsoft.com/office/powerpoint/2010/main" val="4649119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0172E-95B7-D3DD-1A43-3B7FC3ABA79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2A4FD52-0FDB-EBC3-94F7-C17CF257F125}"/>
              </a:ext>
            </a:extLst>
          </p:cNvPr>
          <p:cNvSpPr/>
          <p:nvPr/>
        </p:nvSpPr>
        <p:spPr>
          <a:xfrm rot="2859336">
            <a:off x="16022164" y="452700"/>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5ABF415B-34AA-94EE-0276-E7D23CE1319F}"/>
              </a:ext>
            </a:extLst>
          </p:cNvPr>
          <p:cNvSpPr/>
          <p:nvPr/>
        </p:nvSpPr>
        <p:spPr>
          <a:xfrm>
            <a:off x="13088659" y="9792192"/>
            <a:ext cx="8552141" cy="4571508"/>
          </a:xfrm>
          <a:custGeom>
            <a:avLst/>
            <a:gdLst/>
            <a:ahLst/>
            <a:cxnLst/>
            <a:rect l="l" t="t" r="r" b="b"/>
            <a:pathLst>
              <a:path w="8552141" h="4571508">
                <a:moveTo>
                  <a:pt x="0" y="0"/>
                </a:moveTo>
                <a:lnTo>
                  <a:pt x="8552142" y="0"/>
                </a:lnTo>
                <a:lnTo>
                  <a:pt x="8552142" y="4571508"/>
                </a:lnTo>
                <a:lnTo>
                  <a:pt x="0" y="45715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2">
            <a:extLst>
              <a:ext uri="{FF2B5EF4-FFF2-40B4-BE49-F238E27FC236}">
                <a16:creationId xmlns:a16="http://schemas.microsoft.com/office/drawing/2014/main" id="{5B68CA22-C4C6-A008-248A-B074E69DC4CE}"/>
              </a:ext>
            </a:extLst>
          </p:cNvPr>
          <p:cNvSpPr/>
          <p:nvPr/>
        </p:nvSpPr>
        <p:spPr>
          <a:xfrm rot="13335968">
            <a:off x="-3046502" y="8167082"/>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Freeform 2">
            <a:extLst>
              <a:ext uri="{FF2B5EF4-FFF2-40B4-BE49-F238E27FC236}">
                <a16:creationId xmlns:a16="http://schemas.microsoft.com/office/drawing/2014/main" id="{30121E5B-19F4-3EE2-5521-D25FB3E7D7E7}"/>
              </a:ext>
            </a:extLst>
          </p:cNvPr>
          <p:cNvSpPr/>
          <p:nvPr/>
        </p:nvSpPr>
        <p:spPr>
          <a:xfrm>
            <a:off x="-1624263" y="-461495"/>
            <a:ext cx="7315200" cy="3285190"/>
          </a:xfrm>
          <a:custGeom>
            <a:avLst/>
            <a:gdLst/>
            <a:ahLst/>
            <a:cxnLst/>
            <a:rect l="l" t="t" r="r" b="b"/>
            <a:pathLst>
              <a:path w="7315200" h="3285190">
                <a:moveTo>
                  <a:pt x="0" y="0"/>
                </a:moveTo>
                <a:lnTo>
                  <a:pt x="7315200" y="0"/>
                </a:lnTo>
                <a:lnTo>
                  <a:pt x="7315200" y="3285190"/>
                </a:lnTo>
                <a:lnTo>
                  <a:pt x="0" y="3285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pic>
        <p:nvPicPr>
          <p:cNvPr id="11266" name="Picture 2">
            <a:extLst>
              <a:ext uri="{FF2B5EF4-FFF2-40B4-BE49-F238E27FC236}">
                <a16:creationId xmlns:a16="http://schemas.microsoft.com/office/drawing/2014/main" id="{73DBA4B1-89EB-82D3-CAAB-DB4AA14FB1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38187" y="3314700"/>
            <a:ext cx="2952750" cy="295275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43665C26-C083-0F9A-B5CF-0EC7E0706C0A}"/>
              </a:ext>
            </a:extLst>
          </p:cNvPr>
          <p:cNvSpPr txBox="1"/>
          <p:nvPr/>
        </p:nvSpPr>
        <p:spPr>
          <a:xfrm>
            <a:off x="6553200" y="2851635"/>
            <a:ext cx="10942709" cy="4832092"/>
          </a:xfrm>
          <a:prstGeom prst="rect">
            <a:avLst/>
          </a:prstGeom>
          <a:noFill/>
        </p:spPr>
        <p:txBody>
          <a:bodyPr wrap="square" rtlCol="0">
            <a:spAutoFit/>
          </a:bodyPr>
          <a:lstStyle/>
          <a:p>
            <a:pPr marL="571500" indent="-571500">
              <a:buFont typeface="Wingdings" panose="05000000000000000000" pitchFamily="2" charset="2"/>
              <a:buChar char="ü"/>
            </a:pPr>
            <a:r>
              <a:rPr lang="fr-FR" sz="2800" dirty="0">
                <a:latin typeface="Roboto Mono Bold" panose="020B0604020202020204" charset="0"/>
                <a:ea typeface="Roboto Mono Bold" panose="020B0604020202020204" charset="0"/>
                <a:cs typeface="Halant Medium" panose="020B0604020202020204" charset="0"/>
              </a:rPr>
              <a:t>Valider les problèmes détectés dans les étapes précédentes</a:t>
            </a:r>
          </a:p>
          <a:p>
            <a:pPr marL="571500" indent="-571500">
              <a:buFont typeface="Wingdings" panose="05000000000000000000" pitchFamily="2" charset="2"/>
              <a:buChar char="ü"/>
            </a:pPr>
            <a:endParaRPr lang="fr-FR" sz="2800" dirty="0">
              <a:latin typeface="Roboto Mono Bold" panose="020B0604020202020204" charset="0"/>
              <a:ea typeface="Roboto Mono Bold" panose="020B0604020202020204" charset="0"/>
              <a:cs typeface="Halant Medium" panose="020B0604020202020204" charset="0"/>
            </a:endParaRPr>
          </a:p>
          <a:p>
            <a:pPr marL="571500" indent="-571500">
              <a:buFont typeface="Wingdings" panose="05000000000000000000" pitchFamily="2" charset="2"/>
              <a:buChar char="ü"/>
            </a:pPr>
            <a:r>
              <a:rPr lang="fr-FR" sz="2800" dirty="0">
                <a:latin typeface="Roboto Mono Bold" panose="020B0604020202020204" charset="0"/>
                <a:ea typeface="Roboto Mono Bold" panose="020B0604020202020204" charset="0"/>
                <a:cs typeface="Halant Medium" panose="020B0604020202020204" charset="0"/>
              </a:rPr>
              <a:t>Identifier les packages problématiques réellement utilisés</a:t>
            </a:r>
          </a:p>
          <a:p>
            <a:pPr marL="571500" indent="-571500">
              <a:buFont typeface="Wingdings" panose="05000000000000000000" pitchFamily="2" charset="2"/>
              <a:buChar char="ü"/>
            </a:pPr>
            <a:endParaRPr lang="fr-FR" sz="2800" dirty="0">
              <a:latin typeface="Roboto Mono Bold" panose="020B0604020202020204" charset="0"/>
              <a:ea typeface="Roboto Mono Bold" panose="020B0604020202020204" charset="0"/>
              <a:cs typeface="Halant Medium" panose="020B0604020202020204" charset="0"/>
            </a:endParaRPr>
          </a:p>
          <a:p>
            <a:pPr marL="571500" indent="-571500">
              <a:buFont typeface="Wingdings" panose="05000000000000000000" pitchFamily="2" charset="2"/>
              <a:buChar char="ü"/>
            </a:pPr>
            <a:r>
              <a:rPr lang="fr-FR" sz="2800" dirty="0">
                <a:latin typeface="Roboto Mono Bold" panose="020B0604020202020204" charset="0"/>
                <a:ea typeface="Roboto Mono Bold" panose="020B0604020202020204" charset="0"/>
                <a:cs typeface="Halant Medium" panose="020B0604020202020204" charset="0"/>
              </a:rPr>
              <a:t>Mettre en évidence des dépréciations propres au projet</a:t>
            </a:r>
          </a:p>
          <a:p>
            <a:pPr marL="571500" indent="-571500">
              <a:buFont typeface="Wingdings" panose="05000000000000000000" pitchFamily="2" charset="2"/>
              <a:buChar char="ü"/>
            </a:pPr>
            <a:endParaRPr lang="fr-FR" sz="2800" dirty="0">
              <a:latin typeface="Roboto Mono Bold" panose="020B0604020202020204" charset="0"/>
              <a:ea typeface="Roboto Mono Bold" panose="020B0604020202020204" charset="0"/>
              <a:cs typeface="Halant Medium" panose="020B0604020202020204" charset="0"/>
            </a:endParaRPr>
          </a:p>
          <a:p>
            <a:pPr marL="571500" indent="-571500">
              <a:buFont typeface="Wingdings" panose="05000000000000000000" pitchFamily="2" charset="2"/>
              <a:buChar char="ü"/>
            </a:pPr>
            <a:r>
              <a:rPr lang="fr-FR" sz="2800" dirty="0">
                <a:latin typeface="Roboto Mono Bold" panose="020B0604020202020204" charset="0"/>
                <a:ea typeface="Roboto Mono Bold" panose="020B0604020202020204" charset="0"/>
                <a:cs typeface="Halant Medium" panose="020B0604020202020204" charset="0"/>
              </a:rPr>
              <a:t>Préparer les prochaines étapes de migration (remplacement, mise à jour, nettoyage)</a:t>
            </a:r>
          </a:p>
        </p:txBody>
      </p:sp>
      <p:sp>
        <p:nvSpPr>
          <p:cNvPr id="10" name="ZoneTexte 9">
            <a:extLst>
              <a:ext uri="{FF2B5EF4-FFF2-40B4-BE49-F238E27FC236}">
                <a16:creationId xmlns:a16="http://schemas.microsoft.com/office/drawing/2014/main" id="{03B31D71-D380-9B5A-17DE-A96A0F342044}"/>
              </a:ext>
            </a:extLst>
          </p:cNvPr>
          <p:cNvSpPr txBox="1"/>
          <p:nvPr/>
        </p:nvSpPr>
        <p:spPr>
          <a:xfrm>
            <a:off x="5257800" y="912196"/>
            <a:ext cx="7772400" cy="2157001"/>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fr-FR" sz="6000" i="0" u="none" strike="noStrike" kern="1200" cap="none" spc="0" normalizeH="0" baseline="0" noProof="0" dirty="0">
                <a:ln>
                  <a:noFill/>
                </a:ln>
                <a:solidFill>
                  <a:srgbClr val="1C53A3"/>
                </a:solidFill>
                <a:effectLst/>
                <a:uLnTx/>
                <a:uFillTx/>
                <a:latin typeface="Cormorant Garamond" panose="00000500000000000000" pitchFamily="2" charset="0"/>
                <a:ea typeface="Halant Medium"/>
                <a:cs typeface="Halant Medium"/>
                <a:sym typeface="Halant Medium"/>
              </a:rPr>
              <a:t>Résultat</a:t>
            </a:r>
            <a:endParaRPr kumimoji="0" lang="en-US" sz="6000" i="0" u="none" strike="noStrike" kern="1200" cap="none" spc="0" normalizeH="0" baseline="0" noProof="0" dirty="0">
              <a:ln>
                <a:noFill/>
              </a:ln>
              <a:solidFill>
                <a:srgbClr val="1C53A3"/>
              </a:solidFill>
              <a:effectLst/>
              <a:uLnTx/>
              <a:uFillTx/>
              <a:latin typeface="Cormorant Garamond" panose="00000500000000000000" pitchFamily="2" charset="0"/>
              <a:ea typeface="Halant Medium"/>
              <a:cs typeface="Halant Medium"/>
              <a:sym typeface="Halant Medium"/>
            </a:endParaRPr>
          </a:p>
          <a:p>
            <a:pPr marL="0" marR="0" lvl="0" indent="0" algn="ctr" defTabSz="914400" rtl="0" eaLnBrk="1" fontAlgn="auto" latinLnBrk="0" hangingPunct="1">
              <a:lnSpc>
                <a:spcPts val="5292"/>
              </a:lnSpc>
              <a:spcBef>
                <a:spcPct val="0"/>
              </a:spcBef>
              <a:spcAft>
                <a:spcPts val="0"/>
              </a:spcAft>
              <a:buClrTx/>
              <a:buSzTx/>
              <a:buFontTx/>
              <a:buNone/>
              <a:tabLst/>
              <a:defRPr/>
            </a:pPr>
            <a:endParaRPr kumimoji="0" lang="en-US" sz="3780" b="1" i="0" u="none" strike="noStrike" kern="1200" cap="none" spc="0" normalizeH="0" baseline="0" noProof="0" dirty="0">
              <a:ln>
                <a:noFill/>
              </a:ln>
              <a:solidFill>
                <a:srgbClr val="1C53A3"/>
              </a:solidFill>
              <a:effectLst/>
              <a:uLnTx/>
              <a:uFillTx/>
              <a:latin typeface="Halant Medium"/>
              <a:ea typeface="Halant Medium"/>
              <a:cs typeface="Halant Medium"/>
              <a:sym typeface="Halant Medium"/>
            </a:endParaRPr>
          </a:p>
        </p:txBody>
      </p:sp>
      <p:sp>
        <p:nvSpPr>
          <p:cNvPr id="8" name="ZoneTexte 7">
            <a:extLst>
              <a:ext uri="{FF2B5EF4-FFF2-40B4-BE49-F238E27FC236}">
                <a16:creationId xmlns:a16="http://schemas.microsoft.com/office/drawing/2014/main" id="{20DC8547-8CA9-DED8-746E-5B3090EEE24F}"/>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30/34</a:t>
            </a:r>
          </a:p>
        </p:txBody>
      </p:sp>
    </p:spTree>
    <p:extLst>
      <p:ext uri="{BB962C8B-B14F-4D97-AF65-F5344CB8AC3E}">
        <p14:creationId xmlns:p14="http://schemas.microsoft.com/office/powerpoint/2010/main" val="20474115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Freeform 2"/>
          <p:cNvSpPr/>
          <p:nvPr/>
        </p:nvSpPr>
        <p:spPr>
          <a:xfrm rot="10396105">
            <a:off x="11469507" y="-3355796"/>
            <a:ext cx="9461780" cy="11487813"/>
          </a:xfrm>
          <a:custGeom>
            <a:avLst/>
            <a:gdLst/>
            <a:ahLst/>
            <a:cxnLst/>
            <a:rect l="l" t="t" r="r" b="b"/>
            <a:pathLst>
              <a:path w="9461780" h="11487813">
                <a:moveTo>
                  <a:pt x="0" y="0"/>
                </a:moveTo>
                <a:lnTo>
                  <a:pt x="9461780" y="0"/>
                </a:lnTo>
                <a:lnTo>
                  <a:pt x="9461780" y="11487813"/>
                </a:lnTo>
                <a:lnTo>
                  <a:pt x="0" y="114878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TextBox 4"/>
          <p:cNvSpPr txBox="1"/>
          <p:nvPr/>
        </p:nvSpPr>
        <p:spPr>
          <a:xfrm>
            <a:off x="1028700" y="4621030"/>
            <a:ext cx="8934485" cy="2313518"/>
          </a:xfrm>
          <a:prstGeom prst="rect">
            <a:avLst/>
          </a:prstGeom>
        </p:spPr>
        <p:txBody>
          <a:bodyPr lIns="0" tIns="0" rIns="0" bIns="0" rtlCol="0" anchor="t">
            <a:spAutoFit/>
          </a:bodyPr>
          <a:lstStyle/>
          <a:p>
            <a:pPr>
              <a:lnSpc>
                <a:spcPts val="9018"/>
              </a:lnSpc>
            </a:pPr>
            <a:r>
              <a:rPr lang="fr-FR" sz="7642" b="1" dirty="0">
                <a:solidFill>
                  <a:srgbClr val="FFFFFF"/>
                </a:solidFill>
                <a:latin typeface="HK Grotesk Bold"/>
                <a:ea typeface="HK Grotesk Bold"/>
                <a:cs typeface="HK Grotesk Bold"/>
                <a:sym typeface="HK Grotesk Bold"/>
              </a:rPr>
              <a:t>Stratégie technique de la migration</a:t>
            </a:r>
            <a:endParaRPr lang="en-US" sz="7642" b="1" dirty="0">
              <a:solidFill>
                <a:srgbClr val="FFFFFF"/>
              </a:solidFill>
              <a:latin typeface="HK Grotesk Bold"/>
              <a:ea typeface="HK Grotesk Bold"/>
              <a:cs typeface="HK Grotesk Bold"/>
              <a:sym typeface="HK Grotesk Bold"/>
            </a:endParaRPr>
          </a:p>
        </p:txBody>
      </p:sp>
      <p:sp>
        <p:nvSpPr>
          <p:cNvPr id="8" name="ZoneTexte 7">
            <a:extLst>
              <a:ext uri="{FF2B5EF4-FFF2-40B4-BE49-F238E27FC236}">
                <a16:creationId xmlns:a16="http://schemas.microsoft.com/office/drawing/2014/main" id="{F5A6239B-A50A-E436-3C5D-F36E385AD269}"/>
              </a:ext>
            </a:extLst>
          </p:cNvPr>
          <p:cNvSpPr txBox="1"/>
          <p:nvPr/>
        </p:nvSpPr>
        <p:spPr>
          <a:xfrm>
            <a:off x="15925800" y="9258300"/>
            <a:ext cx="1676400" cy="523220"/>
          </a:xfrm>
          <a:prstGeom prst="rect">
            <a:avLst/>
          </a:prstGeom>
          <a:noFill/>
        </p:spPr>
        <p:txBody>
          <a:bodyPr wrap="square" rtlCol="0">
            <a:spAutoFit/>
          </a:bodyPr>
          <a:lstStyle/>
          <a:p>
            <a:r>
              <a:rPr lang="fr-FR" sz="2800" dirty="0">
                <a:solidFill>
                  <a:schemeClr val="bg1"/>
                </a:solidFill>
                <a:latin typeface="Goudy Old Style" panose="02020502050305020303" pitchFamily="18" charset="0"/>
              </a:rPr>
              <a:t>31/34</a:t>
            </a:r>
          </a:p>
        </p:txBody>
      </p:sp>
      <p:sp>
        <p:nvSpPr>
          <p:cNvPr id="3" name="TextBox 4">
            <a:extLst>
              <a:ext uri="{FF2B5EF4-FFF2-40B4-BE49-F238E27FC236}">
                <a16:creationId xmlns:a16="http://schemas.microsoft.com/office/drawing/2014/main" id="{DB960CF5-D6AD-CFA2-07E7-7AAB087A340E}"/>
              </a:ext>
            </a:extLst>
          </p:cNvPr>
          <p:cNvSpPr txBox="1"/>
          <p:nvPr/>
        </p:nvSpPr>
        <p:spPr>
          <a:xfrm>
            <a:off x="15925800" y="1879381"/>
            <a:ext cx="1483795" cy="1017458"/>
          </a:xfrm>
          <a:prstGeom prst="rect">
            <a:avLst/>
          </a:prstGeom>
        </p:spPr>
        <p:txBody>
          <a:bodyPr lIns="0" tIns="0" rIns="0" bIns="0" rtlCol="0" anchor="t">
            <a:spAutoFit/>
          </a:bodyPr>
          <a:lstStyle/>
          <a:p>
            <a:pPr marL="0" lvl="0" indent="0" algn="r">
              <a:lnSpc>
                <a:spcPts val="7910"/>
              </a:lnSpc>
              <a:spcBef>
                <a:spcPct val="0"/>
              </a:spcBef>
            </a:pPr>
            <a:r>
              <a:rPr lang="en-US" sz="6703" b="1" u="none" dirty="0">
                <a:solidFill>
                  <a:srgbClr val="FFFFFF">
                    <a:alpha val="60000"/>
                  </a:srgbClr>
                </a:solidFill>
                <a:latin typeface="HK Grotesk Bold"/>
                <a:ea typeface="HK Grotesk Bold"/>
                <a:cs typeface="HK Grotesk Bold"/>
                <a:sym typeface="HK Grotesk Bold"/>
              </a:rPr>
              <a:t>03</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29F73-CA0A-014C-7B88-EF7E687874F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A889006-7C6D-D5F3-A0D5-113DD0F533E3}"/>
              </a:ext>
            </a:extLst>
          </p:cNvPr>
          <p:cNvSpPr/>
          <p:nvPr/>
        </p:nvSpPr>
        <p:spPr>
          <a:xfrm rot="12202447">
            <a:off x="-7718939" y="6134248"/>
            <a:ext cx="12256213" cy="10963740"/>
          </a:xfrm>
          <a:custGeom>
            <a:avLst/>
            <a:gdLst/>
            <a:ahLst/>
            <a:cxnLst/>
            <a:rect l="l" t="t" r="r" b="b"/>
            <a:pathLst>
              <a:path w="12256213" h="10963740">
                <a:moveTo>
                  <a:pt x="0" y="0"/>
                </a:moveTo>
                <a:lnTo>
                  <a:pt x="12256213" y="0"/>
                </a:lnTo>
                <a:lnTo>
                  <a:pt x="12256213" y="10963740"/>
                </a:lnTo>
                <a:lnTo>
                  <a:pt x="0" y="10963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5" name="ZoneTexte 4">
            <a:extLst>
              <a:ext uri="{FF2B5EF4-FFF2-40B4-BE49-F238E27FC236}">
                <a16:creationId xmlns:a16="http://schemas.microsoft.com/office/drawing/2014/main" id="{C8BF03D8-9781-22A6-834E-B683EAA8C389}"/>
              </a:ext>
            </a:extLst>
          </p:cNvPr>
          <p:cNvSpPr txBox="1"/>
          <p:nvPr/>
        </p:nvSpPr>
        <p:spPr>
          <a:xfrm>
            <a:off x="3733800" y="1144428"/>
            <a:ext cx="10820400" cy="1204497"/>
          </a:xfrm>
          <a:prstGeom prst="rect">
            <a:avLst/>
          </a:prstGeom>
          <a:noFill/>
        </p:spPr>
        <p:txBody>
          <a:bodyPr wrap="square" rtlCol="0">
            <a:spAutoFit/>
          </a:bodyPr>
          <a:lstStyle/>
          <a:p>
            <a:pPr marL="0" marR="0" lvl="0" indent="0" algn="ctr" defTabSz="914400" rtl="0" eaLnBrk="1" fontAlgn="auto" latinLnBrk="0" hangingPunct="1">
              <a:lnSpc>
                <a:spcPct val="150000"/>
              </a:lnSpc>
              <a:spcBef>
                <a:spcPct val="0"/>
              </a:spcBef>
              <a:spcAft>
                <a:spcPts val="0"/>
              </a:spcAft>
              <a:buClrTx/>
              <a:buSzTx/>
              <a:buFontTx/>
              <a:buNone/>
              <a:tabLst/>
              <a:defRPr/>
            </a:pPr>
            <a:r>
              <a:rPr lang="fr-FR" sz="5400" dirty="0">
                <a:solidFill>
                  <a:srgbClr val="1C53A3"/>
                </a:solidFill>
                <a:latin typeface="Goudy Old Style" panose="02020502050305020303" pitchFamily="18" charset="0"/>
                <a:ea typeface="Halant Medium"/>
                <a:cs typeface="Halant Medium"/>
                <a:sym typeface="Halant Medium"/>
              </a:rPr>
              <a:t>Types de migrations</a:t>
            </a:r>
            <a:endParaRPr kumimoji="0" lang="en-US" sz="5400" i="0" u="none" strike="noStrike" kern="1200" cap="none" spc="0" normalizeH="0" baseline="0" noProof="0" dirty="0">
              <a:ln>
                <a:noFill/>
              </a:ln>
              <a:solidFill>
                <a:srgbClr val="1C53A3"/>
              </a:solidFill>
              <a:effectLst/>
              <a:uLnTx/>
              <a:uFillTx/>
              <a:latin typeface="Goudy Old Style" panose="02020502050305020303" pitchFamily="18" charset="0"/>
              <a:ea typeface="Halant Medium"/>
              <a:cs typeface="Halant Medium"/>
              <a:sym typeface="Halant Medium"/>
            </a:endParaRPr>
          </a:p>
        </p:txBody>
      </p:sp>
      <p:sp>
        <p:nvSpPr>
          <p:cNvPr id="6" name="ZoneTexte 5">
            <a:extLst>
              <a:ext uri="{FF2B5EF4-FFF2-40B4-BE49-F238E27FC236}">
                <a16:creationId xmlns:a16="http://schemas.microsoft.com/office/drawing/2014/main" id="{BCABA334-3FBB-099B-611C-B3D7BFEB0443}"/>
              </a:ext>
            </a:extLst>
          </p:cNvPr>
          <p:cNvSpPr txBox="1"/>
          <p:nvPr/>
        </p:nvSpPr>
        <p:spPr>
          <a:xfrm>
            <a:off x="1637205" y="5341882"/>
            <a:ext cx="4572000"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Migration monolithique</a:t>
            </a:r>
          </a:p>
        </p:txBody>
      </p:sp>
      <p:sp>
        <p:nvSpPr>
          <p:cNvPr id="7" name="ZoneTexte 6">
            <a:extLst>
              <a:ext uri="{FF2B5EF4-FFF2-40B4-BE49-F238E27FC236}">
                <a16:creationId xmlns:a16="http://schemas.microsoft.com/office/drawing/2014/main" id="{2B5E8883-36F9-4219-2AAD-FF635CA505AC}"/>
              </a:ext>
            </a:extLst>
          </p:cNvPr>
          <p:cNvSpPr txBox="1"/>
          <p:nvPr/>
        </p:nvSpPr>
        <p:spPr>
          <a:xfrm>
            <a:off x="12078797" y="5341882"/>
            <a:ext cx="4229100"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Migration progressive</a:t>
            </a:r>
          </a:p>
        </p:txBody>
      </p:sp>
      <p:sp>
        <p:nvSpPr>
          <p:cNvPr id="15" name="Freeform 2">
            <a:extLst>
              <a:ext uri="{FF2B5EF4-FFF2-40B4-BE49-F238E27FC236}">
                <a16:creationId xmlns:a16="http://schemas.microsoft.com/office/drawing/2014/main" id="{03FB8F80-6C02-47AD-95C8-7AB4868AA703}"/>
              </a:ext>
            </a:extLst>
          </p:cNvPr>
          <p:cNvSpPr/>
          <p:nvPr/>
        </p:nvSpPr>
        <p:spPr>
          <a:xfrm>
            <a:off x="15773400" y="-5329470"/>
            <a:ext cx="12256213" cy="10963740"/>
          </a:xfrm>
          <a:custGeom>
            <a:avLst/>
            <a:gdLst/>
            <a:ahLst/>
            <a:cxnLst/>
            <a:rect l="l" t="t" r="r" b="b"/>
            <a:pathLst>
              <a:path w="12256213" h="10963740">
                <a:moveTo>
                  <a:pt x="0" y="0"/>
                </a:moveTo>
                <a:lnTo>
                  <a:pt x="12256213" y="0"/>
                </a:lnTo>
                <a:lnTo>
                  <a:pt x="12256213" y="10963740"/>
                </a:lnTo>
                <a:lnTo>
                  <a:pt x="0" y="10963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16" name="Rectangle 15">
            <a:extLst>
              <a:ext uri="{FF2B5EF4-FFF2-40B4-BE49-F238E27FC236}">
                <a16:creationId xmlns:a16="http://schemas.microsoft.com/office/drawing/2014/main" id="{18501D01-84D6-E7D4-DF11-7F97F397329B}"/>
              </a:ext>
            </a:extLst>
          </p:cNvPr>
          <p:cNvSpPr/>
          <p:nvPr/>
        </p:nvSpPr>
        <p:spPr>
          <a:xfrm>
            <a:off x="10972800" y="4762500"/>
            <a:ext cx="6400800" cy="1905000"/>
          </a:xfrm>
          <a:prstGeom prst="rect">
            <a:avLst/>
          </a:prstGeom>
          <a:noFill/>
          <a:ln w="762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12AD5FC7-7F4F-81D4-3910-2E69424874EE}"/>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32/34</a:t>
            </a:r>
          </a:p>
        </p:txBody>
      </p:sp>
    </p:spTree>
    <p:extLst>
      <p:ext uri="{BB962C8B-B14F-4D97-AF65-F5344CB8AC3E}">
        <p14:creationId xmlns:p14="http://schemas.microsoft.com/office/powerpoint/2010/main" val="35640694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 calcmode="lin" valueType="num">
                                      <p:cBhvr>
                                        <p:cTn id="19" dur="500" fill="hold"/>
                                        <p:tgtEl>
                                          <p:spTgt spid="16"/>
                                        </p:tgtEl>
                                        <p:attrNameLst>
                                          <p:attrName>style.rotation</p:attrName>
                                        </p:attrNameLst>
                                      </p:cBhvr>
                                      <p:tavLst>
                                        <p:tav tm="0">
                                          <p:val>
                                            <p:fltVal val="90"/>
                                          </p:val>
                                        </p:tav>
                                        <p:tav tm="100000">
                                          <p:val>
                                            <p:fltVal val="0"/>
                                          </p:val>
                                        </p:tav>
                                      </p:tavLst>
                                    </p:anim>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01027" y="6972546"/>
            <a:ext cx="8552141" cy="4571508"/>
          </a:xfrm>
          <a:custGeom>
            <a:avLst/>
            <a:gdLst/>
            <a:ahLst/>
            <a:cxnLst/>
            <a:rect l="l" t="t" r="r" b="b"/>
            <a:pathLst>
              <a:path w="8552141" h="4571508">
                <a:moveTo>
                  <a:pt x="0" y="0"/>
                </a:moveTo>
                <a:lnTo>
                  <a:pt x="8552141" y="0"/>
                </a:lnTo>
                <a:lnTo>
                  <a:pt x="8552141" y="4571508"/>
                </a:lnTo>
                <a:lnTo>
                  <a:pt x="0" y="45715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rot="8187291">
            <a:off x="-6197114" y="-2400507"/>
            <a:ext cx="9213902" cy="5377568"/>
          </a:xfrm>
          <a:custGeom>
            <a:avLst/>
            <a:gdLst/>
            <a:ahLst/>
            <a:cxnLst/>
            <a:rect l="l" t="t" r="r" b="b"/>
            <a:pathLst>
              <a:path w="9213902" h="5377568">
                <a:moveTo>
                  <a:pt x="0" y="0"/>
                </a:moveTo>
                <a:lnTo>
                  <a:pt x="9213902" y="0"/>
                </a:lnTo>
                <a:lnTo>
                  <a:pt x="9213902" y="5377568"/>
                </a:lnTo>
                <a:lnTo>
                  <a:pt x="0" y="5377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4" name="Freeform 4"/>
          <p:cNvSpPr/>
          <p:nvPr/>
        </p:nvSpPr>
        <p:spPr>
          <a:xfrm rot="-1489138" flipH="1">
            <a:off x="17067872" y="-1309214"/>
            <a:ext cx="12048121" cy="14627962"/>
          </a:xfrm>
          <a:custGeom>
            <a:avLst/>
            <a:gdLst/>
            <a:ahLst/>
            <a:cxnLst/>
            <a:rect l="l" t="t" r="r" b="b"/>
            <a:pathLst>
              <a:path w="12048121" h="14627962">
                <a:moveTo>
                  <a:pt x="12048122" y="0"/>
                </a:moveTo>
                <a:lnTo>
                  <a:pt x="0" y="0"/>
                </a:lnTo>
                <a:lnTo>
                  <a:pt x="0" y="14627962"/>
                </a:lnTo>
                <a:lnTo>
                  <a:pt x="12048122" y="14627962"/>
                </a:lnTo>
                <a:lnTo>
                  <a:pt x="1204812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fr-FR"/>
          </a:p>
        </p:txBody>
      </p:sp>
      <p:sp>
        <p:nvSpPr>
          <p:cNvPr id="5" name="TextBox 5"/>
          <p:cNvSpPr txBox="1"/>
          <p:nvPr/>
        </p:nvSpPr>
        <p:spPr>
          <a:xfrm>
            <a:off x="2657672" y="1111398"/>
            <a:ext cx="13499836" cy="1005916"/>
          </a:xfrm>
          <a:prstGeom prst="rect">
            <a:avLst/>
          </a:prstGeom>
        </p:spPr>
        <p:txBody>
          <a:bodyPr wrap="square" lIns="0" tIns="0" rIns="0" bIns="0" rtlCol="0" anchor="t">
            <a:spAutoFit/>
          </a:bodyPr>
          <a:lstStyle/>
          <a:p>
            <a:pPr algn="ctr">
              <a:lnSpc>
                <a:spcPts val="8345"/>
              </a:lnSpc>
            </a:pPr>
            <a:r>
              <a:rPr lang="en-US" sz="5400" dirty="0">
                <a:solidFill>
                  <a:srgbClr val="1C53A3"/>
                </a:solidFill>
                <a:latin typeface="HK Grotesk Bold"/>
                <a:ea typeface="HK Grotesk Bold"/>
                <a:cs typeface="HK Grotesk Bold"/>
                <a:sym typeface="HK Grotesk Bold"/>
              </a:rPr>
              <a:t>Feuille de route pour la migration</a:t>
            </a:r>
          </a:p>
        </p:txBody>
      </p:sp>
      <p:sp>
        <p:nvSpPr>
          <p:cNvPr id="8" name="ZoneTexte 7">
            <a:extLst>
              <a:ext uri="{FF2B5EF4-FFF2-40B4-BE49-F238E27FC236}">
                <a16:creationId xmlns:a16="http://schemas.microsoft.com/office/drawing/2014/main" id="{689B4DFB-1AA6-B768-426C-8E0490486EFB}"/>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33/34</a:t>
            </a:r>
          </a:p>
        </p:txBody>
      </p:sp>
      <p:sp>
        <p:nvSpPr>
          <p:cNvPr id="6" name="ZoneTexte 5">
            <a:extLst>
              <a:ext uri="{FF2B5EF4-FFF2-40B4-BE49-F238E27FC236}">
                <a16:creationId xmlns:a16="http://schemas.microsoft.com/office/drawing/2014/main" id="{EB4E7FE8-79F6-7816-4DE0-6A6F444EE3FD}"/>
              </a:ext>
            </a:extLst>
          </p:cNvPr>
          <p:cNvSpPr txBox="1"/>
          <p:nvPr/>
        </p:nvSpPr>
        <p:spPr>
          <a:xfrm>
            <a:off x="2603601" y="3386430"/>
            <a:ext cx="6495025"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Chantier  pour les dépréciations</a:t>
            </a:r>
          </a:p>
        </p:txBody>
      </p:sp>
      <p:sp>
        <p:nvSpPr>
          <p:cNvPr id="7" name="ZoneTexte 6">
            <a:extLst>
              <a:ext uri="{FF2B5EF4-FFF2-40B4-BE49-F238E27FC236}">
                <a16:creationId xmlns:a16="http://schemas.microsoft.com/office/drawing/2014/main" id="{1BA91430-89B9-BD64-45E0-EBBC437635F0}"/>
              </a:ext>
            </a:extLst>
          </p:cNvPr>
          <p:cNvSpPr txBox="1"/>
          <p:nvPr/>
        </p:nvSpPr>
        <p:spPr>
          <a:xfrm>
            <a:off x="2584551" y="5981700"/>
            <a:ext cx="5486400" cy="1077218"/>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Chantier pour les packages obsolètes</a:t>
            </a:r>
          </a:p>
        </p:txBody>
      </p:sp>
      <p:sp>
        <p:nvSpPr>
          <p:cNvPr id="9" name="ZoneTexte 8">
            <a:extLst>
              <a:ext uri="{FF2B5EF4-FFF2-40B4-BE49-F238E27FC236}">
                <a16:creationId xmlns:a16="http://schemas.microsoft.com/office/drawing/2014/main" id="{5CF3A68E-B59F-2212-814C-1A532B76E2DC}"/>
              </a:ext>
            </a:extLst>
          </p:cNvPr>
          <p:cNvSpPr txBox="1"/>
          <p:nvPr/>
        </p:nvSpPr>
        <p:spPr>
          <a:xfrm>
            <a:off x="10972800" y="3390900"/>
            <a:ext cx="7391400"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Un spike d’analyse des dépendances</a:t>
            </a:r>
          </a:p>
        </p:txBody>
      </p:sp>
      <p:sp>
        <p:nvSpPr>
          <p:cNvPr id="10" name="ZoneTexte 9">
            <a:extLst>
              <a:ext uri="{FF2B5EF4-FFF2-40B4-BE49-F238E27FC236}">
                <a16:creationId xmlns:a16="http://schemas.microsoft.com/office/drawing/2014/main" id="{8EB25515-5024-5007-EBAB-5717370358C8}"/>
              </a:ext>
            </a:extLst>
          </p:cNvPr>
          <p:cNvSpPr txBox="1"/>
          <p:nvPr/>
        </p:nvSpPr>
        <p:spPr>
          <a:xfrm>
            <a:off x="10934700" y="5979942"/>
            <a:ext cx="5486400"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Application de la migration</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5" name="Freeform 5"/>
          <p:cNvSpPr/>
          <p:nvPr/>
        </p:nvSpPr>
        <p:spPr>
          <a:xfrm rot="2596392">
            <a:off x="13604818" y="-1055081"/>
            <a:ext cx="8949997" cy="6281271"/>
          </a:xfrm>
          <a:custGeom>
            <a:avLst/>
            <a:gdLst/>
            <a:ahLst/>
            <a:cxnLst/>
            <a:rect l="l" t="t" r="r" b="b"/>
            <a:pathLst>
              <a:path w="8949997" h="6281271">
                <a:moveTo>
                  <a:pt x="0" y="0"/>
                </a:moveTo>
                <a:lnTo>
                  <a:pt x="8949997" y="0"/>
                </a:lnTo>
                <a:lnTo>
                  <a:pt x="8949997" y="6281270"/>
                </a:lnTo>
                <a:lnTo>
                  <a:pt x="0" y="62812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6" name="TextBox 6"/>
          <p:cNvSpPr txBox="1"/>
          <p:nvPr/>
        </p:nvSpPr>
        <p:spPr>
          <a:xfrm>
            <a:off x="2895600" y="4762500"/>
            <a:ext cx="13030200" cy="1070165"/>
          </a:xfrm>
          <a:prstGeom prst="rect">
            <a:avLst/>
          </a:prstGeom>
        </p:spPr>
        <p:txBody>
          <a:bodyPr wrap="square" lIns="0" tIns="0" rIns="0" bIns="0" rtlCol="0" anchor="t">
            <a:spAutoFit/>
          </a:bodyPr>
          <a:lstStyle/>
          <a:p>
            <a:pPr algn="ctr">
              <a:lnSpc>
                <a:spcPts val="8345"/>
              </a:lnSpc>
            </a:pPr>
            <a:r>
              <a:rPr lang="en-US" sz="7072" b="1" dirty="0">
                <a:solidFill>
                  <a:srgbClr val="FFFFFF"/>
                </a:solidFill>
                <a:latin typeface="HK Grotesk Bold"/>
                <a:ea typeface="HK Grotesk Bold"/>
                <a:cs typeface="HK Grotesk Bold"/>
                <a:sym typeface="HK Grotesk Bold"/>
              </a:rPr>
              <a:t>Conclusion et perspectives</a:t>
            </a:r>
          </a:p>
        </p:txBody>
      </p:sp>
      <p:sp>
        <p:nvSpPr>
          <p:cNvPr id="14" name="ZoneTexte 13">
            <a:extLst>
              <a:ext uri="{FF2B5EF4-FFF2-40B4-BE49-F238E27FC236}">
                <a16:creationId xmlns:a16="http://schemas.microsoft.com/office/drawing/2014/main" id="{BB38DEC1-4CE9-EFFF-66D6-09A9603DAF50}"/>
              </a:ext>
            </a:extLst>
          </p:cNvPr>
          <p:cNvSpPr txBox="1"/>
          <p:nvPr/>
        </p:nvSpPr>
        <p:spPr>
          <a:xfrm>
            <a:off x="15925800" y="9258300"/>
            <a:ext cx="1676400" cy="523220"/>
          </a:xfrm>
          <a:prstGeom prst="rect">
            <a:avLst/>
          </a:prstGeom>
          <a:noFill/>
        </p:spPr>
        <p:txBody>
          <a:bodyPr wrap="square" rtlCol="0">
            <a:spAutoFit/>
          </a:bodyPr>
          <a:lstStyle/>
          <a:p>
            <a:r>
              <a:rPr lang="fr-FR" sz="2800" dirty="0">
                <a:solidFill>
                  <a:schemeClr val="bg1"/>
                </a:solidFill>
                <a:latin typeface="Goudy Old Style" panose="02020502050305020303" pitchFamily="18" charset="0"/>
              </a:rPr>
              <a:t>34/34</a:t>
            </a:r>
          </a:p>
        </p:txBody>
      </p:sp>
      <p:sp>
        <p:nvSpPr>
          <p:cNvPr id="2" name="ZoneTexte 1">
            <a:extLst>
              <a:ext uri="{FF2B5EF4-FFF2-40B4-BE49-F238E27FC236}">
                <a16:creationId xmlns:a16="http://schemas.microsoft.com/office/drawing/2014/main" id="{C59E1BC0-8A5E-7CF1-9CFB-D385986C43D9}"/>
              </a:ext>
            </a:extLst>
          </p:cNvPr>
          <p:cNvSpPr txBox="1"/>
          <p:nvPr/>
        </p:nvSpPr>
        <p:spPr>
          <a:xfrm>
            <a:off x="2603601" y="2589581"/>
            <a:ext cx="10822107"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solidFill>
                  <a:schemeClr val="bg1"/>
                </a:solidFill>
                <a:latin typeface="Cormorant Garamond" panose="00000500000000000000" pitchFamily="2" charset="0"/>
              </a:rPr>
              <a:t>Migration préparée dans une manière progressive et structuré ; </a:t>
            </a:r>
          </a:p>
        </p:txBody>
      </p:sp>
      <p:sp>
        <p:nvSpPr>
          <p:cNvPr id="3" name="ZoneTexte 2">
            <a:extLst>
              <a:ext uri="{FF2B5EF4-FFF2-40B4-BE49-F238E27FC236}">
                <a16:creationId xmlns:a16="http://schemas.microsoft.com/office/drawing/2014/main" id="{130B7C9E-B94E-2223-6B29-E89786ED9CED}"/>
              </a:ext>
            </a:extLst>
          </p:cNvPr>
          <p:cNvSpPr txBox="1"/>
          <p:nvPr/>
        </p:nvSpPr>
        <p:spPr>
          <a:xfrm>
            <a:off x="2584940" y="4073820"/>
            <a:ext cx="10822107"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solidFill>
                  <a:schemeClr val="bg1"/>
                </a:solidFill>
                <a:latin typeface="Cormorant Garamond" panose="00000500000000000000" pitchFamily="2" charset="0"/>
              </a:rPr>
              <a:t>Les éléments clés: dépréciations et packages incompatible ;</a:t>
            </a:r>
          </a:p>
        </p:txBody>
      </p:sp>
      <p:sp>
        <p:nvSpPr>
          <p:cNvPr id="4" name="ZoneTexte 3">
            <a:extLst>
              <a:ext uri="{FF2B5EF4-FFF2-40B4-BE49-F238E27FC236}">
                <a16:creationId xmlns:a16="http://schemas.microsoft.com/office/drawing/2014/main" id="{59A5ABE4-0D53-DC5E-8210-EB836734CD6A}"/>
              </a:ext>
            </a:extLst>
          </p:cNvPr>
          <p:cNvSpPr txBox="1"/>
          <p:nvPr/>
        </p:nvSpPr>
        <p:spPr>
          <a:xfrm>
            <a:off x="2603601" y="5558059"/>
            <a:ext cx="10822107"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solidFill>
                  <a:schemeClr val="bg1"/>
                </a:solidFill>
                <a:latin typeface="Cormorant Garamond" panose="00000500000000000000" pitchFamily="2" charset="0"/>
              </a:rPr>
              <a:t>Feuille de route claire</a:t>
            </a:r>
          </a:p>
        </p:txBody>
      </p:sp>
      <p:sp>
        <p:nvSpPr>
          <p:cNvPr id="7" name="ZoneTexte 6">
            <a:extLst>
              <a:ext uri="{FF2B5EF4-FFF2-40B4-BE49-F238E27FC236}">
                <a16:creationId xmlns:a16="http://schemas.microsoft.com/office/drawing/2014/main" id="{BFFEE134-5162-B651-E520-A23EA9F8177A}"/>
              </a:ext>
            </a:extLst>
          </p:cNvPr>
          <p:cNvSpPr txBox="1"/>
          <p:nvPr/>
        </p:nvSpPr>
        <p:spPr>
          <a:xfrm>
            <a:off x="2603601" y="6963392"/>
            <a:ext cx="10822107"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solidFill>
                  <a:schemeClr val="bg1"/>
                </a:solidFill>
                <a:latin typeface="Cormorant Garamond" panose="00000500000000000000" pitchFamily="2" charset="0"/>
              </a:rPr>
              <a:t>Estimation la charge de travail</a:t>
            </a:r>
          </a:p>
        </p:txBody>
      </p:sp>
      <p:sp>
        <p:nvSpPr>
          <p:cNvPr id="8" name="ZoneTexte 7">
            <a:extLst>
              <a:ext uri="{FF2B5EF4-FFF2-40B4-BE49-F238E27FC236}">
                <a16:creationId xmlns:a16="http://schemas.microsoft.com/office/drawing/2014/main" id="{9D64230F-2A35-387B-7FD1-B4FA28BD4197}"/>
              </a:ext>
            </a:extLst>
          </p:cNvPr>
          <p:cNvSpPr txBox="1"/>
          <p:nvPr/>
        </p:nvSpPr>
        <p:spPr>
          <a:xfrm>
            <a:off x="2584940" y="8368725"/>
            <a:ext cx="10822107" cy="584775"/>
          </a:xfrm>
          <a:prstGeom prst="rect">
            <a:avLst/>
          </a:prstGeom>
          <a:noFill/>
        </p:spPr>
        <p:txBody>
          <a:bodyPr wrap="square" rtlCol="0">
            <a:spAutoFit/>
          </a:bodyPr>
          <a:lstStyle/>
          <a:p>
            <a:pPr marL="457200" indent="-457200">
              <a:buFont typeface="Arial" panose="020B0604020202020204" pitchFamily="34" charset="0"/>
              <a:buChar char="•"/>
            </a:pPr>
            <a:r>
              <a:rPr lang="fr-FR" sz="3200" dirty="0">
                <a:solidFill>
                  <a:schemeClr val="bg1"/>
                </a:solidFill>
                <a:latin typeface="Cormorant Garamond" panose="00000500000000000000" pitchFamily="2" charset="0"/>
              </a:rPr>
              <a:t>Rapport détaillé</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33333E-6 8.64198E-7 L -3.33333E-6 -0.38534 " pathEditMode="relative" rAng="0" ptsTypes="AA">
                                      <p:cBhvr>
                                        <p:cTn id="6" dur="2000" fill="hold"/>
                                        <p:tgtEl>
                                          <p:spTgt spid="6"/>
                                        </p:tgtEl>
                                        <p:attrNameLst>
                                          <p:attrName>ppt_x</p:attrName>
                                          <p:attrName>ppt_y</p:attrName>
                                        </p:attrNameLst>
                                      </p:cBhvr>
                                      <p:rCtr x="0" y="-19275"/>
                                    </p:animMotion>
                                  </p:childTnLst>
                                </p:cTn>
                              </p:par>
                              <p:par>
                                <p:cTn id="7" presetID="6" presetClass="emph" presetSubtype="0" fill="hold" grpId="1" nodeType="withEffect">
                                  <p:stCondLst>
                                    <p:cond delay="0"/>
                                  </p:stCondLst>
                                  <p:childTnLst>
                                    <p:animScale>
                                      <p:cBhvr>
                                        <p:cTn id="8" dur="2000" fill="hold"/>
                                        <p:tgtEl>
                                          <p:spTgt spid="6"/>
                                        </p:tgtEl>
                                      </p:cBhvr>
                                      <p:by x="50000" y="50000"/>
                                    </p:animScale>
                                  </p:childTnLst>
                                </p:cTn>
                              </p:par>
                            </p:childTnLst>
                          </p:cTn>
                        </p:par>
                        <p:par>
                          <p:cTn id="9" fill="hold">
                            <p:stCondLst>
                              <p:cond delay="20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 grpId="0"/>
      <p:bldP spid="3" grpId="0"/>
      <p:bldP spid="4" grpId="0"/>
      <p:bldP spid="7" grpId="0"/>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C53A3"/>
        </a:solidFill>
        <a:effectLst/>
      </p:bgPr>
    </p:bg>
    <p:spTree>
      <p:nvGrpSpPr>
        <p:cNvPr id="1" name=""/>
        <p:cNvGrpSpPr/>
        <p:nvPr/>
      </p:nvGrpSpPr>
      <p:grpSpPr>
        <a:xfrm>
          <a:off x="0" y="0"/>
          <a:ext cx="0" cy="0"/>
          <a:chOff x="0" y="0"/>
          <a:chExt cx="0" cy="0"/>
        </a:xfrm>
      </p:grpSpPr>
      <p:sp>
        <p:nvSpPr>
          <p:cNvPr id="2" name="Freeform 2"/>
          <p:cNvSpPr/>
          <p:nvPr/>
        </p:nvSpPr>
        <p:spPr>
          <a:xfrm>
            <a:off x="12072895" y="0"/>
            <a:ext cx="10372809" cy="4545176"/>
          </a:xfrm>
          <a:custGeom>
            <a:avLst/>
            <a:gdLst/>
            <a:ahLst/>
            <a:cxnLst/>
            <a:rect l="l" t="t" r="r" b="b"/>
            <a:pathLst>
              <a:path w="10372809" h="4545176">
                <a:moveTo>
                  <a:pt x="0" y="0"/>
                </a:moveTo>
                <a:lnTo>
                  <a:pt x="10372810" y="0"/>
                </a:lnTo>
                <a:lnTo>
                  <a:pt x="10372810" y="4545176"/>
                </a:lnTo>
                <a:lnTo>
                  <a:pt x="0" y="454517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flipH="1">
            <a:off x="-1325040" y="1028700"/>
            <a:ext cx="4802358" cy="11687153"/>
          </a:xfrm>
          <a:custGeom>
            <a:avLst/>
            <a:gdLst/>
            <a:ahLst/>
            <a:cxnLst/>
            <a:rect l="l" t="t" r="r" b="b"/>
            <a:pathLst>
              <a:path w="4802358" h="11687153">
                <a:moveTo>
                  <a:pt x="4802358" y="0"/>
                </a:moveTo>
                <a:lnTo>
                  <a:pt x="0" y="0"/>
                </a:lnTo>
                <a:lnTo>
                  <a:pt x="0" y="11687153"/>
                </a:lnTo>
                <a:lnTo>
                  <a:pt x="4802358" y="11687153"/>
                </a:lnTo>
                <a:lnTo>
                  <a:pt x="480235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
        <p:nvSpPr>
          <p:cNvPr id="5" name="TextBox 5"/>
          <p:cNvSpPr txBox="1"/>
          <p:nvPr/>
        </p:nvSpPr>
        <p:spPr>
          <a:xfrm>
            <a:off x="3689150" y="4770385"/>
            <a:ext cx="10909700" cy="820417"/>
          </a:xfrm>
          <a:prstGeom prst="rect">
            <a:avLst/>
          </a:prstGeom>
        </p:spPr>
        <p:txBody>
          <a:bodyPr lIns="0" tIns="0" rIns="0" bIns="0" rtlCol="0" anchor="t">
            <a:spAutoFit/>
          </a:bodyPr>
          <a:lstStyle/>
          <a:p>
            <a:pPr algn="ctr">
              <a:lnSpc>
                <a:spcPts val="5782"/>
              </a:lnSpc>
            </a:pPr>
            <a:r>
              <a:rPr lang="en-US" sz="7200" b="1" dirty="0">
                <a:solidFill>
                  <a:srgbClr val="FFFFFF"/>
                </a:solidFill>
                <a:latin typeface="Cormorant Garamond" panose="00000500000000000000" pitchFamily="2" charset="0"/>
                <a:ea typeface="HK Grotesk Medium"/>
                <a:cs typeface="HK Grotesk Medium"/>
                <a:sym typeface="HK Grotesk Medium"/>
              </a:rPr>
              <a:t>Merci de </a:t>
            </a:r>
            <a:r>
              <a:rPr lang="en-US" sz="7200" b="1" dirty="0" err="1">
                <a:solidFill>
                  <a:srgbClr val="FFFFFF"/>
                </a:solidFill>
                <a:latin typeface="Cormorant Garamond" panose="00000500000000000000" pitchFamily="2" charset="0"/>
                <a:ea typeface="HK Grotesk Medium"/>
                <a:cs typeface="HK Grotesk Medium"/>
                <a:sym typeface="HK Grotesk Medium"/>
              </a:rPr>
              <a:t>votre</a:t>
            </a:r>
            <a:r>
              <a:rPr lang="en-US" sz="7200" b="1" dirty="0">
                <a:solidFill>
                  <a:srgbClr val="FFFFFF"/>
                </a:solidFill>
                <a:latin typeface="Cormorant Garamond" panose="00000500000000000000" pitchFamily="2" charset="0"/>
                <a:ea typeface="HK Grotesk Medium"/>
                <a:cs typeface="HK Grotesk Medium"/>
                <a:sym typeface="HK Grotesk Medium"/>
              </a:rPr>
              <a:t> attention</a:t>
            </a:r>
          </a:p>
        </p:txBody>
      </p:sp>
      <p:sp>
        <p:nvSpPr>
          <p:cNvPr id="7" name="Freeform 7"/>
          <p:cNvSpPr/>
          <p:nvPr/>
        </p:nvSpPr>
        <p:spPr>
          <a:xfrm rot="-6516449" flipH="1">
            <a:off x="17054054" y="3440172"/>
            <a:ext cx="4802358" cy="11687153"/>
          </a:xfrm>
          <a:custGeom>
            <a:avLst/>
            <a:gdLst/>
            <a:ahLst/>
            <a:cxnLst/>
            <a:rect l="l" t="t" r="r" b="b"/>
            <a:pathLst>
              <a:path w="4802358" h="11687153">
                <a:moveTo>
                  <a:pt x="4802358" y="0"/>
                </a:moveTo>
                <a:lnTo>
                  <a:pt x="0" y="0"/>
                </a:lnTo>
                <a:lnTo>
                  <a:pt x="0" y="11687153"/>
                </a:lnTo>
                <a:lnTo>
                  <a:pt x="4802358" y="11687153"/>
                </a:lnTo>
                <a:lnTo>
                  <a:pt x="480235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71C49-58C4-5A36-9F94-CF95B3C4C1E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525BF20-2316-EE39-96D4-F50F13AF91AA}"/>
              </a:ext>
            </a:extLst>
          </p:cNvPr>
          <p:cNvSpPr/>
          <p:nvPr/>
        </p:nvSpPr>
        <p:spPr>
          <a:xfrm>
            <a:off x="3112127" y="-4722290"/>
            <a:ext cx="11440454" cy="5012999"/>
          </a:xfrm>
          <a:custGeom>
            <a:avLst/>
            <a:gdLst/>
            <a:ahLst/>
            <a:cxnLst/>
            <a:rect l="l" t="t" r="r" b="b"/>
            <a:pathLst>
              <a:path w="11440454" h="5012999">
                <a:moveTo>
                  <a:pt x="0" y="0"/>
                </a:moveTo>
                <a:lnTo>
                  <a:pt x="11440454" y="0"/>
                </a:lnTo>
                <a:lnTo>
                  <a:pt x="11440454" y="5012999"/>
                </a:lnTo>
                <a:lnTo>
                  <a:pt x="0" y="50129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dirty="0"/>
          </a:p>
        </p:txBody>
      </p:sp>
      <p:sp>
        <p:nvSpPr>
          <p:cNvPr id="4" name="Freeform 4">
            <a:extLst>
              <a:ext uri="{FF2B5EF4-FFF2-40B4-BE49-F238E27FC236}">
                <a16:creationId xmlns:a16="http://schemas.microsoft.com/office/drawing/2014/main" id="{042BCCBB-663C-7A35-8C9E-D84E9A1CE4AA}"/>
              </a:ext>
            </a:extLst>
          </p:cNvPr>
          <p:cNvSpPr/>
          <p:nvPr/>
        </p:nvSpPr>
        <p:spPr>
          <a:xfrm>
            <a:off x="459961" y="400479"/>
            <a:ext cx="2367799" cy="1466421"/>
          </a:xfrm>
          <a:custGeom>
            <a:avLst/>
            <a:gdLst/>
            <a:ahLst/>
            <a:cxnLst/>
            <a:rect l="l" t="t" r="r" b="b"/>
            <a:pathLst>
              <a:path w="1676400" h="1038225">
                <a:moveTo>
                  <a:pt x="0" y="0"/>
                </a:moveTo>
                <a:lnTo>
                  <a:pt x="1676400" y="0"/>
                </a:lnTo>
                <a:lnTo>
                  <a:pt x="1676400" y="1038225"/>
                </a:lnTo>
                <a:lnTo>
                  <a:pt x="0" y="1038225"/>
                </a:lnTo>
                <a:lnTo>
                  <a:pt x="0" y="0"/>
                </a:lnTo>
                <a:close/>
              </a:path>
            </a:pathLst>
          </a:custGeom>
          <a:blipFill>
            <a:blip r:embed="rId5"/>
            <a:stretch>
              <a:fillRect/>
            </a:stretch>
          </a:blipFill>
        </p:spPr>
        <p:txBody>
          <a:bodyPr/>
          <a:lstStyle/>
          <a:p>
            <a:endParaRPr lang="fr-FR"/>
          </a:p>
        </p:txBody>
      </p:sp>
      <p:sp>
        <p:nvSpPr>
          <p:cNvPr id="5" name="Freeform 5">
            <a:extLst>
              <a:ext uri="{FF2B5EF4-FFF2-40B4-BE49-F238E27FC236}">
                <a16:creationId xmlns:a16="http://schemas.microsoft.com/office/drawing/2014/main" id="{2E9F3685-44E2-E1FA-120D-D10C0B312B45}"/>
              </a:ext>
            </a:extLst>
          </p:cNvPr>
          <p:cNvSpPr/>
          <p:nvPr/>
        </p:nvSpPr>
        <p:spPr>
          <a:xfrm>
            <a:off x="15290907" y="400479"/>
            <a:ext cx="2363242" cy="1618821"/>
          </a:xfrm>
          <a:custGeom>
            <a:avLst/>
            <a:gdLst/>
            <a:ahLst/>
            <a:cxnLst/>
            <a:rect l="l" t="t" r="r" b="b"/>
            <a:pathLst>
              <a:path w="1515657" h="1038225">
                <a:moveTo>
                  <a:pt x="0" y="0"/>
                </a:moveTo>
                <a:lnTo>
                  <a:pt x="1515657" y="0"/>
                </a:lnTo>
                <a:lnTo>
                  <a:pt x="1515657" y="1038225"/>
                </a:lnTo>
                <a:lnTo>
                  <a:pt x="0" y="103822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fr-FR"/>
          </a:p>
        </p:txBody>
      </p:sp>
      <p:sp>
        <p:nvSpPr>
          <p:cNvPr id="6" name="TextBox 6">
            <a:extLst>
              <a:ext uri="{FF2B5EF4-FFF2-40B4-BE49-F238E27FC236}">
                <a16:creationId xmlns:a16="http://schemas.microsoft.com/office/drawing/2014/main" id="{70A8CBC5-0F0E-78A2-071F-21DD967669B1}"/>
              </a:ext>
            </a:extLst>
          </p:cNvPr>
          <p:cNvSpPr txBox="1"/>
          <p:nvPr/>
        </p:nvSpPr>
        <p:spPr>
          <a:xfrm>
            <a:off x="467218" y="6447905"/>
            <a:ext cx="3044057" cy="744955"/>
          </a:xfrm>
          <a:prstGeom prst="rect">
            <a:avLst/>
          </a:prstGeom>
        </p:spPr>
        <p:txBody>
          <a:bodyPr lIns="0" tIns="0" rIns="0" bIns="0" rtlCol="0" anchor="t">
            <a:spAutoFit/>
          </a:bodyPr>
          <a:lstStyle/>
          <a:p>
            <a:pPr algn="l">
              <a:lnSpc>
                <a:spcPts val="3348"/>
              </a:lnSpc>
            </a:pPr>
            <a:r>
              <a:rPr lang="en-US" sz="2392" b="1" dirty="0" err="1">
                <a:solidFill>
                  <a:srgbClr val="6DA5FF"/>
                </a:solidFill>
                <a:latin typeface="Open Sauce Semi-Bold"/>
                <a:ea typeface="Open Sauce Semi-Bold"/>
                <a:cs typeface="Open Sauce Semi-Bold"/>
                <a:sym typeface="Open Sauce Semi-Bold"/>
              </a:rPr>
              <a:t>Présentée</a:t>
            </a:r>
            <a:r>
              <a:rPr lang="en-US" sz="2392" b="1" dirty="0">
                <a:solidFill>
                  <a:srgbClr val="6DA5FF"/>
                </a:solidFill>
                <a:latin typeface="Open Sauce Semi-Bold"/>
                <a:ea typeface="Open Sauce Semi-Bold"/>
                <a:cs typeface="Open Sauce Semi-Bold"/>
                <a:sym typeface="Open Sauce Semi-Bold"/>
              </a:rPr>
              <a:t> par :</a:t>
            </a:r>
          </a:p>
          <a:p>
            <a:pPr algn="l">
              <a:lnSpc>
                <a:spcPts val="2700"/>
              </a:lnSpc>
            </a:pPr>
            <a:r>
              <a:rPr lang="en-US" sz="1800" dirty="0">
                <a:latin typeface="Be Vietnam"/>
                <a:ea typeface="Be Vietnam"/>
                <a:cs typeface="Be Vietnam"/>
                <a:sym typeface="Be Vietnam"/>
              </a:rPr>
              <a:t>    Mohamed-Amine BENALI</a:t>
            </a:r>
          </a:p>
        </p:txBody>
      </p:sp>
      <p:sp>
        <p:nvSpPr>
          <p:cNvPr id="7" name="TextBox 7">
            <a:extLst>
              <a:ext uri="{FF2B5EF4-FFF2-40B4-BE49-F238E27FC236}">
                <a16:creationId xmlns:a16="http://schemas.microsoft.com/office/drawing/2014/main" id="{68BF83C3-DC55-AE5C-7CB0-FDF37B89D8A6}"/>
              </a:ext>
            </a:extLst>
          </p:cNvPr>
          <p:cNvSpPr txBox="1"/>
          <p:nvPr/>
        </p:nvSpPr>
        <p:spPr>
          <a:xfrm>
            <a:off x="13560362" y="6453200"/>
            <a:ext cx="4727638" cy="1079398"/>
          </a:xfrm>
          <a:prstGeom prst="rect">
            <a:avLst/>
          </a:prstGeom>
        </p:spPr>
        <p:txBody>
          <a:bodyPr wrap="square" lIns="0" tIns="0" rIns="0" bIns="0" rtlCol="0" anchor="t">
            <a:spAutoFit/>
          </a:bodyPr>
          <a:lstStyle/>
          <a:p>
            <a:pPr algn="l">
              <a:lnSpc>
                <a:spcPts val="3348"/>
              </a:lnSpc>
            </a:pPr>
            <a:r>
              <a:rPr lang="en-US" sz="2392" b="1" dirty="0" err="1">
                <a:solidFill>
                  <a:srgbClr val="6DA5FF"/>
                </a:solidFill>
                <a:latin typeface="Open Sauce Semi-Bold"/>
                <a:ea typeface="Open Sauce Semi-Bold"/>
                <a:cs typeface="Open Sauce Semi-Bold"/>
                <a:sym typeface="Open Sauce Semi-Bold"/>
              </a:rPr>
              <a:t>Encadré</a:t>
            </a:r>
            <a:r>
              <a:rPr lang="en-US" sz="2392" b="1" dirty="0">
                <a:solidFill>
                  <a:srgbClr val="6DA5FF"/>
                </a:solidFill>
                <a:latin typeface="Open Sauce Semi-Bold"/>
                <a:ea typeface="Open Sauce Semi-Bold"/>
                <a:cs typeface="Open Sauce Semi-Bold"/>
                <a:sym typeface="Open Sauce Semi-Bold"/>
              </a:rPr>
              <a:t> par :</a:t>
            </a:r>
          </a:p>
          <a:p>
            <a:pPr marL="285750" indent="-285750" algn="l">
              <a:lnSpc>
                <a:spcPts val="2700"/>
              </a:lnSpc>
              <a:buFont typeface="Arial" panose="020B0604020202020204" pitchFamily="34" charset="0"/>
              <a:buChar char="•"/>
            </a:pPr>
            <a:r>
              <a:rPr lang="en-US" sz="1800" dirty="0">
                <a:latin typeface="Be Vietnam"/>
                <a:ea typeface="Be Vietnam"/>
                <a:cs typeface="Be Vietnam"/>
                <a:sym typeface="Be Vietnam"/>
              </a:rPr>
              <a:t>M Issam KHADIRI( </a:t>
            </a:r>
            <a:r>
              <a:rPr lang="en-US" sz="1800" dirty="0" err="1">
                <a:latin typeface="Be Vietnam"/>
                <a:ea typeface="Be Vietnam"/>
                <a:cs typeface="Be Vietnam"/>
                <a:sym typeface="Be Vietnam"/>
              </a:rPr>
              <a:t>Pédagogique</a:t>
            </a:r>
            <a:r>
              <a:rPr lang="en-US" sz="1800" dirty="0">
                <a:latin typeface="Be Vietnam"/>
                <a:ea typeface="Be Vietnam"/>
                <a:cs typeface="Be Vietnam"/>
                <a:sym typeface="Be Vietnam"/>
              </a:rPr>
              <a:t> )</a:t>
            </a:r>
          </a:p>
          <a:p>
            <a:pPr marL="285750" indent="-285750" algn="l">
              <a:lnSpc>
                <a:spcPts val="2700"/>
              </a:lnSpc>
              <a:buFont typeface="Arial" panose="020B0604020202020204" pitchFamily="34" charset="0"/>
              <a:buChar char="•"/>
            </a:pPr>
            <a:r>
              <a:rPr lang="en-US" sz="1800" dirty="0">
                <a:latin typeface="Be Vietnam"/>
                <a:ea typeface="Be Vietnam"/>
                <a:cs typeface="Be Vietnam"/>
                <a:sym typeface="Be Vietnam"/>
              </a:rPr>
              <a:t>M Mohamed RAHMOUNI ( Technique )</a:t>
            </a:r>
          </a:p>
        </p:txBody>
      </p:sp>
      <p:sp>
        <p:nvSpPr>
          <p:cNvPr id="8" name="TextBox 8">
            <a:extLst>
              <a:ext uri="{FF2B5EF4-FFF2-40B4-BE49-F238E27FC236}">
                <a16:creationId xmlns:a16="http://schemas.microsoft.com/office/drawing/2014/main" id="{4F13B6A9-F948-2FF3-5DCD-3A1CCB032B13}"/>
              </a:ext>
            </a:extLst>
          </p:cNvPr>
          <p:cNvSpPr txBox="1"/>
          <p:nvPr/>
        </p:nvSpPr>
        <p:spPr>
          <a:xfrm>
            <a:off x="7521092" y="8369894"/>
            <a:ext cx="5432908" cy="1348703"/>
          </a:xfrm>
          <a:prstGeom prst="rect">
            <a:avLst/>
          </a:prstGeom>
        </p:spPr>
        <p:txBody>
          <a:bodyPr wrap="square" lIns="0" tIns="0" rIns="0" bIns="0" rtlCol="0" anchor="t">
            <a:spAutoFit/>
          </a:bodyPr>
          <a:lstStyle/>
          <a:p>
            <a:pPr marL="285750" indent="-285750" algn="l">
              <a:lnSpc>
                <a:spcPts val="2700"/>
              </a:lnSpc>
              <a:buFont typeface="Arial" panose="020B0604020202020204" pitchFamily="34" charset="0"/>
              <a:buChar char="•"/>
            </a:pPr>
            <a:r>
              <a:rPr lang="en-US" sz="1800" dirty="0">
                <a:latin typeface="Be Vietnam"/>
                <a:ea typeface="Be Vietnam"/>
                <a:cs typeface="Be Vietnam"/>
                <a:sym typeface="Be Vietnam"/>
              </a:rPr>
              <a:t>M Mohammed Adil MANI</a:t>
            </a:r>
            <a:endParaRPr lang="en-US" dirty="0">
              <a:latin typeface="Be Vietnam"/>
              <a:ea typeface="Be Vietnam"/>
              <a:cs typeface="Be Vietnam"/>
              <a:sym typeface="Be Vietnam"/>
            </a:endParaRPr>
          </a:p>
          <a:p>
            <a:pPr marL="285750" indent="-285750" algn="l">
              <a:lnSpc>
                <a:spcPts val="2700"/>
              </a:lnSpc>
              <a:buFont typeface="Arial" panose="020B0604020202020204" pitchFamily="34" charset="0"/>
              <a:buChar char="•"/>
            </a:pPr>
            <a:r>
              <a:rPr lang="en-US" sz="1800" dirty="0">
                <a:latin typeface="Be Vietnam"/>
                <a:ea typeface="Be Vietnam"/>
                <a:cs typeface="Be Vietnam"/>
                <a:sym typeface="Be Vietnam"/>
              </a:rPr>
              <a:t>M Mohammed IMAHRAIN</a:t>
            </a:r>
          </a:p>
          <a:p>
            <a:pPr marL="285750" indent="-285750">
              <a:lnSpc>
                <a:spcPts val="2700"/>
              </a:lnSpc>
              <a:buFont typeface="Arial" panose="020B0604020202020204" pitchFamily="34" charset="0"/>
              <a:buChar char="•"/>
            </a:pPr>
            <a:r>
              <a:rPr lang="en-US" dirty="0">
                <a:latin typeface="Be Vietnam"/>
                <a:ea typeface="Be Vietnam"/>
                <a:cs typeface="Be Vietnam"/>
                <a:sym typeface="Be Vietnam"/>
              </a:rPr>
              <a:t>M Ilyes MAZOUZI </a:t>
            </a:r>
            <a:endParaRPr lang="en-US" sz="1800" dirty="0">
              <a:latin typeface="Be Vietnam"/>
              <a:ea typeface="Be Vietnam"/>
              <a:cs typeface="Be Vietnam"/>
              <a:sym typeface="Be Vietnam"/>
            </a:endParaRPr>
          </a:p>
          <a:p>
            <a:pPr marL="285750" indent="-285750">
              <a:lnSpc>
                <a:spcPts val="2700"/>
              </a:lnSpc>
              <a:buFont typeface="Arial" panose="020B0604020202020204" pitchFamily="34" charset="0"/>
              <a:buChar char="•"/>
            </a:pPr>
            <a:r>
              <a:rPr lang="en-US" dirty="0" err="1">
                <a:latin typeface="Be Vietnam"/>
                <a:ea typeface="Be Vietnam"/>
                <a:cs typeface="Be Vietnam"/>
                <a:sym typeface="Be Vietnam"/>
              </a:rPr>
              <a:t>Mme</a:t>
            </a:r>
            <a:r>
              <a:rPr lang="en-US" dirty="0">
                <a:latin typeface="Be Vietnam"/>
                <a:ea typeface="Be Vietnam"/>
                <a:cs typeface="Be Vietnam"/>
                <a:sym typeface="Be Vietnam"/>
              </a:rPr>
              <a:t> Fatima Zahra AMAAROUCH </a:t>
            </a:r>
            <a:endParaRPr lang="en-US" sz="1800" dirty="0">
              <a:latin typeface="Be Vietnam"/>
              <a:ea typeface="Be Vietnam"/>
              <a:cs typeface="Be Vietnam"/>
              <a:sym typeface="Be Vietnam"/>
            </a:endParaRPr>
          </a:p>
        </p:txBody>
      </p:sp>
      <p:sp>
        <p:nvSpPr>
          <p:cNvPr id="9" name="TextBox 9">
            <a:extLst>
              <a:ext uri="{FF2B5EF4-FFF2-40B4-BE49-F238E27FC236}">
                <a16:creationId xmlns:a16="http://schemas.microsoft.com/office/drawing/2014/main" id="{F612C59E-CE69-14E4-3B02-3626F9B9E80B}"/>
              </a:ext>
            </a:extLst>
          </p:cNvPr>
          <p:cNvSpPr txBox="1"/>
          <p:nvPr/>
        </p:nvSpPr>
        <p:spPr>
          <a:xfrm>
            <a:off x="6338354" y="1265682"/>
            <a:ext cx="6234646" cy="1140440"/>
          </a:xfrm>
          <a:prstGeom prst="rect">
            <a:avLst/>
          </a:prstGeom>
        </p:spPr>
        <p:txBody>
          <a:bodyPr wrap="square" lIns="0" tIns="0" rIns="0" bIns="0" rtlCol="0" anchor="t">
            <a:spAutoFit/>
          </a:bodyPr>
          <a:lstStyle/>
          <a:p>
            <a:pPr algn="ctr">
              <a:lnSpc>
                <a:spcPts val="4800"/>
              </a:lnSpc>
            </a:pPr>
            <a:r>
              <a:rPr lang="fr-FR" sz="1999" b="1" dirty="0">
                <a:solidFill>
                  <a:srgbClr val="6DA5FF"/>
                </a:solidFill>
                <a:latin typeface="Roboto Mono Bold"/>
                <a:ea typeface="Roboto Mono Bold"/>
                <a:cs typeface="Roboto Mono Bold"/>
                <a:sym typeface="Roboto Mono Bold"/>
              </a:rPr>
              <a:t>ECOLE DES HAUTES ETUDES D’INGENIERIE OUJDA</a:t>
            </a:r>
            <a:endParaRPr lang="en-US" sz="1999" b="1" dirty="0">
              <a:solidFill>
                <a:srgbClr val="6DA5FF"/>
              </a:solidFill>
              <a:latin typeface="Roboto Mono Bold"/>
              <a:ea typeface="Roboto Mono Bold"/>
              <a:cs typeface="Roboto Mono Bold"/>
              <a:sym typeface="Roboto Mono Bold"/>
            </a:endParaRPr>
          </a:p>
        </p:txBody>
      </p:sp>
      <p:sp>
        <p:nvSpPr>
          <p:cNvPr id="10" name="TextBox 10">
            <a:extLst>
              <a:ext uri="{FF2B5EF4-FFF2-40B4-BE49-F238E27FC236}">
                <a16:creationId xmlns:a16="http://schemas.microsoft.com/office/drawing/2014/main" id="{F5FD1CD9-4401-C059-F556-47662E1A3C1E}"/>
              </a:ext>
            </a:extLst>
          </p:cNvPr>
          <p:cNvSpPr txBox="1"/>
          <p:nvPr/>
        </p:nvSpPr>
        <p:spPr>
          <a:xfrm>
            <a:off x="6858600" y="9824656"/>
            <a:ext cx="5128631" cy="339738"/>
          </a:xfrm>
          <a:prstGeom prst="rect">
            <a:avLst/>
          </a:prstGeom>
        </p:spPr>
        <p:txBody>
          <a:bodyPr lIns="0" tIns="0" rIns="0" bIns="0" rtlCol="0" anchor="t">
            <a:spAutoFit/>
          </a:bodyPr>
          <a:lstStyle/>
          <a:p>
            <a:pPr algn="l">
              <a:lnSpc>
                <a:spcPts val="2799"/>
              </a:lnSpc>
            </a:pPr>
            <a:r>
              <a:rPr lang="en-US" sz="1999" b="1" dirty="0" err="1">
                <a:solidFill>
                  <a:srgbClr val="5194FF"/>
                </a:solidFill>
                <a:latin typeface="Roboto Mono Bold"/>
                <a:ea typeface="Roboto Mono Bold"/>
                <a:cs typeface="Roboto Mono Bold"/>
                <a:sym typeface="Roboto Mono Bold"/>
              </a:rPr>
              <a:t>Année</a:t>
            </a:r>
            <a:r>
              <a:rPr lang="en-US" sz="1999" b="1" dirty="0">
                <a:solidFill>
                  <a:srgbClr val="5194FF"/>
                </a:solidFill>
                <a:latin typeface="Roboto Mono Bold"/>
                <a:ea typeface="Roboto Mono Bold"/>
                <a:cs typeface="Roboto Mono Bold"/>
                <a:sym typeface="Roboto Mono Bold"/>
              </a:rPr>
              <a:t> </a:t>
            </a:r>
            <a:r>
              <a:rPr lang="en-US" sz="1999" b="1" dirty="0" err="1">
                <a:solidFill>
                  <a:srgbClr val="5194FF"/>
                </a:solidFill>
                <a:latin typeface="Roboto Mono Bold"/>
                <a:ea typeface="Roboto Mono Bold"/>
                <a:cs typeface="Roboto Mono Bold"/>
                <a:sym typeface="Roboto Mono Bold"/>
              </a:rPr>
              <a:t>universitaire</a:t>
            </a:r>
            <a:r>
              <a:rPr lang="en-US" sz="1999" b="1" dirty="0">
                <a:solidFill>
                  <a:srgbClr val="5194FF"/>
                </a:solidFill>
                <a:latin typeface="Roboto Mono Bold"/>
                <a:ea typeface="Roboto Mono Bold"/>
                <a:cs typeface="Roboto Mono Bold"/>
                <a:sym typeface="Roboto Mono Bold"/>
              </a:rPr>
              <a:t> : </a:t>
            </a:r>
            <a:r>
              <a:rPr lang="en-US" sz="1999" b="1" dirty="0">
                <a:latin typeface="Roboto Mono Bold"/>
                <a:ea typeface="Roboto Mono Bold"/>
                <a:cs typeface="Roboto Mono Bold"/>
                <a:sym typeface="Roboto Mono Bold"/>
              </a:rPr>
              <a:t>2024 - 2025</a:t>
            </a:r>
          </a:p>
        </p:txBody>
      </p:sp>
      <p:sp>
        <p:nvSpPr>
          <p:cNvPr id="11" name="TextBox 11">
            <a:extLst>
              <a:ext uri="{FF2B5EF4-FFF2-40B4-BE49-F238E27FC236}">
                <a16:creationId xmlns:a16="http://schemas.microsoft.com/office/drawing/2014/main" id="{FD95B473-F628-A5CA-02A5-212F766EEEDB}"/>
              </a:ext>
            </a:extLst>
          </p:cNvPr>
          <p:cNvSpPr txBox="1"/>
          <p:nvPr/>
        </p:nvSpPr>
        <p:spPr>
          <a:xfrm>
            <a:off x="7521092" y="7879737"/>
            <a:ext cx="3908908" cy="328039"/>
          </a:xfrm>
          <a:prstGeom prst="rect">
            <a:avLst/>
          </a:prstGeom>
        </p:spPr>
        <p:txBody>
          <a:bodyPr wrap="square" lIns="0" tIns="0" rIns="0" bIns="0" rtlCol="0" anchor="t">
            <a:spAutoFit/>
          </a:bodyPr>
          <a:lstStyle/>
          <a:p>
            <a:pPr algn="l">
              <a:lnSpc>
                <a:spcPts val="2788"/>
              </a:lnSpc>
            </a:pPr>
            <a:r>
              <a:rPr lang="en-US" sz="1992" b="1" dirty="0">
                <a:solidFill>
                  <a:srgbClr val="5194FF"/>
                </a:solidFill>
                <a:latin typeface="Open Sauce Semi-Bold"/>
                <a:ea typeface="Open Sauce Semi-Bold"/>
                <a:cs typeface="Open Sauce Semi-Bold"/>
                <a:sym typeface="Open Sauce Semi-Bold"/>
              </a:rPr>
              <a:t>Devant les </a:t>
            </a:r>
            <a:r>
              <a:rPr lang="en-US" sz="1992" b="1" dirty="0" err="1">
                <a:solidFill>
                  <a:srgbClr val="5194FF"/>
                </a:solidFill>
                <a:latin typeface="Open Sauce Semi-Bold"/>
                <a:ea typeface="Open Sauce Semi-Bold"/>
                <a:cs typeface="Open Sauce Semi-Bold"/>
                <a:sym typeface="Open Sauce Semi-Bold"/>
              </a:rPr>
              <a:t>membres</a:t>
            </a:r>
            <a:r>
              <a:rPr lang="en-US" sz="1992" b="1" dirty="0">
                <a:solidFill>
                  <a:srgbClr val="5194FF"/>
                </a:solidFill>
                <a:latin typeface="Open Sauce Semi-Bold"/>
                <a:ea typeface="Open Sauce Semi-Bold"/>
                <a:cs typeface="Open Sauce Semi-Bold"/>
                <a:sym typeface="Open Sauce Semi-Bold"/>
              </a:rPr>
              <a:t> de jury :</a:t>
            </a:r>
          </a:p>
        </p:txBody>
      </p:sp>
      <p:sp>
        <p:nvSpPr>
          <p:cNvPr id="12" name="TextBox 12">
            <a:extLst>
              <a:ext uri="{FF2B5EF4-FFF2-40B4-BE49-F238E27FC236}">
                <a16:creationId xmlns:a16="http://schemas.microsoft.com/office/drawing/2014/main" id="{6AA34440-2AC2-EAD9-C934-35A5E1E445E3}"/>
              </a:ext>
            </a:extLst>
          </p:cNvPr>
          <p:cNvSpPr txBox="1"/>
          <p:nvPr/>
        </p:nvSpPr>
        <p:spPr>
          <a:xfrm>
            <a:off x="7408916" y="6613594"/>
            <a:ext cx="3778006" cy="297389"/>
          </a:xfrm>
          <a:prstGeom prst="rect">
            <a:avLst/>
          </a:prstGeom>
        </p:spPr>
        <p:txBody>
          <a:bodyPr lIns="0" tIns="0" rIns="0" bIns="0" rtlCol="0" anchor="t">
            <a:spAutoFit/>
          </a:bodyPr>
          <a:lstStyle/>
          <a:p>
            <a:pPr algn="l">
              <a:lnSpc>
                <a:spcPts val="2520"/>
              </a:lnSpc>
            </a:pPr>
            <a:r>
              <a:rPr lang="en-US" sz="1800" b="1" dirty="0">
                <a:solidFill>
                  <a:srgbClr val="5194FF"/>
                </a:solidFill>
                <a:latin typeface="Roboto Mono Bold"/>
                <a:ea typeface="Roboto Mono Bold"/>
                <a:cs typeface="Roboto Mono Bold"/>
                <a:sym typeface="Roboto Mono Bold"/>
              </a:rPr>
              <a:t>SOUTENUE LE: </a:t>
            </a:r>
            <a:r>
              <a:rPr lang="en-US" sz="1800" b="1" dirty="0">
                <a:latin typeface="Roboto Mono Bold"/>
                <a:ea typeface="Roboto Mono Bold"/>
                <a:cs typeface="Roboto Mono Bold"/>
                <a:sym typeface="Roboto Mono Bold"/>
              </a:rPr>
              <a:t>28 JUIN 2025</a:t>
            </a:r>
          </a:p>
        </p:txBody>
      </p:sp>
      <p:sp>
        <p:nvSpPr>
          <p:cNvPr id="13" name="TextBox 13">
            <a:extLst>
              <a:ext uri="{FF2B5EF4-FFF2-40B4-BE49-F238E27FC236}">
                <a16:creationId xmlns:a16="http://schemas.microsoft.com/office/drawing/2014/main" id="{20C04A4C-9F78-BB13-CEA9-9FCDD7EF8FDC}"/>
              </a:ext>
            </a:extLst>
          </p:cNvPr>
          <p:cNvSpPr txBox="1"/>
          <p:nvPr/>
        </p:nvSpPr>
        <p:spPr>
          <a:xfrm>
            <a:off x="2827760" y="4599354"/>
            <a:ext cx="12640839" cy="1846659"/>
          </a:xfrm>
          <a:prstGeom prst="rect">
            <a:avLst/>
          </a:prstGeom>
        </p:spPr>
        <p:txBody>
          <a:bodyPr wrap="square" lIns="0" tIns="0" rIns="0" bIns="0" rtlCol="0" anchor="t">
            <a:spAutoFit/>
          </a:bodyPr>
          <a:lstStyle/>
          <a:p>
            <a:pPr algn="ctr"/>
            <a:r>
              <a:rPr lang="fr-FR" sz="4000" b="1" dirty="0">
                <a:latin typeface="Roboto Mono Bold"/>
                <a:ea typeface="Roboto Mono Bold"/>
                <a:cs typeface="Roboto Mono Bold"/>
                <a:sym typeface="Roboto Mono Bold"/>
              </a:rPr>
              <a:t>Analyse technique et planification de la migration de projet </a:t>
            </a:r>
            <a:r>
              <a:rPr lang="fr-FR" sz="4000" b="1" dirty="0" err="1">
                <a:latin typeface="Roboto Mono Bold"/>
                <a:ea typeface="Roboto Mono Bold"/>
                <a:cs typeface="Roboto Mono Bold"/>
                <a:sym typeface="Roboto Mono Bold"/>
              </a:rPr>
              <a:t>Autossimo</a:t>
            </a:r>
            <a:r>
              <a:rPr lang="fr-FR" sz="4000" b="1" dirty="0">
                <a:latin typeface="Roboto Mono Bold"/>
                <a:ea typeface="Roboto Mono Bold"/>
                <a:cs typeface="Roboto Mono Bold"/>
                <a:sym typeface="Roboto Mono Bold"/>
              </a:rPr>
              <a:t> vers Symfony 6.4</a:t>
            </a:r>
            <a:endParaRPr lang="en-US" sz="4000" b="1" dirty="0">
              <a:latin typeface="Roboto Mono Bold"/>
              <a:ea typeface="Roboto Mono Bold"/>
              <a:cs typeface="Roboto Mono Bold"/>
              <a:sym typeface="Roboto Mono Bold"/>
            </a:endParaRPr>
          </a:p>
        </p:txBody>
      </p:sp>
      <p:sp>
        <p:nvSpPr>
          <p:cNvPr id="16" name="TextBox 9">
            <a:extLst>
              <a:ext uri="{FF2B5EF4-FFF2-40B4-BE49-F238E27FC236}">
                <a16:creationId xmlns:a16="http://schemas.microsoft.com/office/drawing/2014/main" id="{65EC9194-F034-CF07-A15B-96888CB37988}"/>
              </a:ext>
            </a:extLst>
          </p:cNvPr>
          <p:cNvSpPr txBox="1"/>
          <p:nvPr/>
        </p:nvSpPr>
        <p:spPr>
          <a:xfrm>
            <a:off x="6292772" y="2551838"/>
            <a:ext cx="6234646" cy="524887"/>
          </a:xfrm>
          <a:prstGeom prst="rect">
            <a:avLst/>
          </a:prstGeom>
        </p:spPr>
        <p:txBody>
          <a:bodyPr wrap="square" lIns="0" tIns="0" rIns="0" bIns="0" rtlCol="0" anchor="t">
            <a:spAutoFit/>
          </a:bodyPr>
          <a:lstStyle/>
          <a:p>
            <a:pPr algn="ctr">
              <a:lnSpc>
                <a:spcPts val="4800"/>
              </a:lnSpc>
            </a:pPr>
            <a:r>
              <a:rPr lang="fr-FR" sz="1999" b="1" dirty="0">
                <a:solidFill>
                  <a:srgbClr val="6DA5FF"/>
                </a:solidFill>
                <a:latin typeface="Roboto Mono Bold"/>
                <a:ea typeface="Roboto Mono Bold"/>
                <a:cs typeface="Roboto Mono Bold"/>
                <a:sym typeface="Roboto Mono Bold"/>
              </a:rPr>
              <a:t>Soutenance de fin d’études</a:t>
            </a:r>
            <a:endParaRPr lang="en-US" sz="1999" b="1" dirty="0">
              <a:solidFill>
                <a:srgbClr val="6DA5FF"/>
              </a:solidFill>
              <a:latin typeface="Roboto Mono Bold"/>
              <a:ea typeface="Roboto Mono Bold"/>
              <a:cs typeface="Roboto Mono Bold"/>
              <a:sym typeface="Roboto Mono Bold"/>
            </a:endParaRPr>
          </a:p>
        </p:txBody>
      </p:sp>
      <p:sp>
        <p:nvSpPr>
          <p:cNvPr id="17" name="TextBox 9">
            <a:extLst>
              <a:ext uri="{FF2B5EF4-FFF2-40B4-BE49-F238E27FC236}">
                <a16:creationId xmlns:a16="http://schemas.microsoft.com/office/drawing/2014/main" id="{275057E9-5B3C-94FC-1B9E-27A72692418A}"/>
              </a:ext>
            </a:extLst>
          </p:cNvPr>
          <p:cNvSpPr txBox="1"/>
          <p:nvPr/>
        </p:nvSpPr>
        <p:spPr>
          <a:xfrm>
            <a:off x="6346565" y="3069879"/>
            <a:ext cx="6234646" cy="1140440"/>
          </a:xfrm>
          <a:prstGeom prst="rect">
            <a:avLst/>
          </a:prstGeom>
        </p:spPr>
        <p:txBody>
          <a:bodyPr wrap="square" lIns="0" tIns="0" rIns="0" bIns="0" rtlCol="0" anchor="t">
            <a:spAutoFit/>
          </a:bodyPr>
          <a:lstStyle/>
          <a:p>
            <a:pPr algn="ctr">
              <a:lnSpc>
                <a:spcPts val="4800"/>
              </a:lnSpc>
            </a:pPr>
            <a:r>
              <a:rPr lang="fr-FR" sz="1999" dirty="0">
                <a:solidFill>
                  <a:srgbClr val="6DA5FF"/>
                </a:solidFill>
                <a:latin typeface="Roboto Mono Bold"/>
                <a:ea typeface="Roboto Mono Bold"/>
                <a:cs typeface="Roboto Mono Bold"/>
                <a:sym typeface="Roboto Mono Bold"/>
              </a:rPr>
              <a:t>Pour l’obtention du diplôme: </a:t>
            </a:r>
          </a:p>
          <a:p>
            <a:pPr algn="ctr">
              <a:lnSpc>
                <a:spcPts val="4800"/>
              </a:lnSpc>
            </a:pPr>
            <a:r>
              <a:rPr lang="fr-FR" sz="1999" dirty="0">
                <a:latin typeface="Roboto Mono Bold"/>
                <a:ea typeface="Roboto Mono Bold"/>
                <a:cs typeface="Roboto Mono Bold"/>
                <a:sym typeface="Roboto Mono Bold"/>
              </a:rPr>
              <a:t>Ingénieur </a:t>
            </a:r>
            <a:r>
              <a:rPr lang="fr-FR" sz="1999" b="1" dirty="0">
                <a:latin typeface="Roboto Mono Bold"/>
                <a:ea typeface="Roboto Mono Bold"/>
                <a:cs typeface="Roboto Mono Bold"/>
                <a:sym typeface="Roboto Mono Bold"/>
              </a:rPr>
              <a:t>d’Etat En Génie Informatique</a:t>
            </a:r>
            <a:endParaRPr lang="en-US" sz="1999" b="1" dirty="0">
              <a:latin typeface="Roboto Mono Bold"/>
              <a:ea typeface="Roboto Mono Bold"/>
              <a:cs typeface="Roboto Mono Bold"/>
              <a:sym typeface="Roboto Mono Bold"/>
            </a:endParaRPr>
          </a:p>
        </p:txBody>
      </p:sp>
      <p:pic>
        <p:nvPicPr>
          <p:cNvPr id="3074" name="Picture 2" descr="Ministère de l'Enseignement Supérieur, de la Recherche Scientifique et de l'Innovation  | fmp.um5.ac.ma">
            <a:extLst>
              <a:ext uri="{FF2B5EF4-FFF2-40B4-BE49-F238E27FC236}">
                <a16:creationId xmlns:a16="http://schemas.microsoft.com/office/drawing/2014/main" id="{8594C3A2-D396-B56D-C46F-87F9D1BC42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5344" y="-3380"/>
            <a:ext cx="3105150"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7249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06E1E-809E-EE47-41B4-06C460C993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3F47CFE-4FAE-DD7D-4BBB-2284E09314E0}"/>
              </a:ext>
            </a:extLst>
          </p:cNvPr>
          <p:cNvSpPr/>
          <p:nvPr/>
        </p:nvSpPr>
        <p:spPr>
          <a:xfrm>
            <a:off x="9469333" y="-2536713"/>
            <a:ext cx="12256213" cy="10963740"/>
          </a:xfrm>
          <a:custGeom>
            <a:avLst/>
            <a:gdLst/>
            <a:ahLst/>
            <a:cxnLst/>
            <a:rect l="l" t="t" r="r" b="b"/>
            <a:pathLst>
              <a:path w="12256213" h="10963740">
                <a:moveTo>
                  <a:pt x="0" y="0"/>
                </a:moveTo>
                <a:lnTo>
                  <a:pt x="12256213" y="0"/>
                </a:lnTo>
                <a:lnTo>
                  <a:pt x="12256213" y="10963740"/>
                </a:lnTo>
                <a:lnTo>
                  <a:pt x="0" y="10963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TextBox 3">
            <a:extLst>
              <a:ext uri="{FF2B5EF4-FFF2-40B4-BE49-F238E27FC236}">
                <a16:creationId xmlns:a16="http://schemas.microsoft.com/office/drawing/2014/main" id="{EC4F85D9-BE1E-B68A-7097-F6680095D0C4}"/>
              </a:ext>
            </a:extLst>
          </p:cNvPr>
          <p:cNvSpPr txBox="1"/>
          <p:nvPr/>
        </p:nvSpPr>
        <p:spPr>
          <a:xfrm>
            <a:off x="1028700" y="8103944"/>
            <a:ext cx="11391900" cy="1159356"/>
          </a:xfrm>
          <a:prstGeom prst="rect">
            <a:avLst/>
          </a:prstGeom>
        </p:spPr>
        <p:txBody>
          <a:bodyPr wrap="square" lIns="0" tIns="0" rIns="0" bIns="0" rtlCol="0" anchor="t">
            <a:spAutoFit/>
          </a:bodyPr>
          <a:lstStyle/>
          <a:p>
            <a:pPr algn="l">
              <a:lnSpc>
                <a:spcPts val="9018"/>
              </a:lnSpc>
            </a:pPr>
            <a:r>
              <a:rPr lang="en-US" sz="7642" b="1" dirty="0">
                <a:solidFill>
                  <a:srgbClr val="000000"/>
                </a:solidFill>
                <a:latin typeface="HK Grotesk Bold"/>
                <a:ea typeface="HK Grotesk Bold"/>
                <a:cs typeface="HK Grotesk Bold"/>
                <a:sym typeface="HK Grotesk Bold"/>
              </a:rPr>
              <a:t>Cadre </a:t>
            </a:r>
            <a:r>
              <a:rPr lang="en-US" sz="7642" b="1" dirty="0" err="1">
                <a:solidFill>
                  <a:srgbClr val="000000"/>
                </a:solidFill>
                <a:latin typeface="HK Grotesk Bold"/>
                <a:ea typeface="HK Grotesk Bold"/>
                <a:cs typeface="HK Grotesk Bold"/>
                <a:sym typeface="HK Grotesk Bold"/>
              </a:rPr>
              <a:t>général</a:t>
            </a:r>
            <a:r>
              <a:rPr lang="en-US" sz="7642" b="1" dirty="0">
                <a:solidFill>
                  <a:srgbClr val="000000"/>
                </a:solidFill>
                <a:latin typeface="HK Grotesk Bold"/>
                <a:ea typeface="HK Grotesk Bold"/>
                <a:cs typeface="HK Grotesk Bold"/>
                <a:sym typeface="HK Grotesk Bold"/>
              </a:rPr>
              <a:t> du </a:t>
            </a:r>
            <a:r>
              <a:rPr lang="en-US" sz="7642" b="1" dirty="0" err="1">
                <a:solidFill>
                  <a:srgbClr val="000000"/>
                </a:solidFill>
                <a:latin typeface="HK Grotesk Bold"/>
                <a:ea typeface="HK Grotesk Bold"/>
                <a:cs typeface="HK Grotesk Bold"/>
                <a:sym typeface="HK Grotesk Bold"/>
              </a:rPr>
              <a:t>projet</a:t>
            </a:r>
            <a:endParaRPr lang="en-US" sz="7642" b="1" dirty="0">
              <a:solidFill>
                <a:srgbClr val="000000"/>
              </a:solidFill>
              <a:latin typeface="HK Grotesk Bold"/>
              <a:ea typeface="HK Grotesk Bold"/>
              <a:cs typeface="HK Grotesk Bold"/>
              <a:sym typeface="HK Grotesk Bold"/>
            </a:endParaRPr>
          </a:p>
        </p:txBody>
      </p:sp>
      <p:sp>
        <p:nvSpPr>
          <p:cNvPr id="6" name="ZoneTexte 5">
            <a:extLst>
              <a:ext uri="{FF2B5EF4-FFF2-40B4-BE49-F238E27FC236}">
                <a16:creationId xmlns:a16="http://schemas.microsoft.com/office/drawing/2014/main" id="{F7ADB427-00C3-58D3-3CD0-3C1B15BA824D}"/>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2/34</a:t>
            </a:r>
          </a:p>
        </p:txBody>
      </p:sp>
      <p:sp>
        <p:nvSpPr>
          <p:cNvPr id="5" name="TextBox 4">
            <a:extLst>
              <a:ext uri="{FF2B5EF4-FFF2-40B4-BE49-F238E27FC236}">
                <a16:creationId xmlns:a16="http://schemas.microsoft.com/office/drawing/2014/main" id="{AE4C6796-E656-EFE9-8494-9C27A74877E6}"/>
              </a:ext>
            </a:extLst>
          </p:cNvPr>
          <p:cNvSpPr txBox="1"/>
          <p:nvPr/>
        </p:nvSpPr>
        <p:spPr>
          <a:xfrm>
            <a:off x="228600" y="800100"/>
            <a:ext cx="1483795" cy="1017458"/>
          </a:xfrm>
          <a:prstGeom prst="rect">
            <a:avLst/>
          </a:prstGeom>
        </p:spPr>
        <p:txBody>
          <a:bodyPr lIns="0" tIns="0" rIns="0" bIns="0" rtlCol="0" anchor="t">
            <a:spAutoFit/>
          </a:bodyPr>
          <a:lstStyle/>
          <a:p>
            <a:pPr marL="0" lvl="0" indent="0" algn="r">
              <a:lnSpc>
                <a:spcPts val="7910"/>
              </a:lnSpc>
              <a:spcBef>
                <a:spcPct val="0"/>
              </a:spcBef>
            </a:pPr>
            <a:r>
              <a:rPr lang="en-US" sz="6703" b="1" u="none" dirty="0">
                <a:solidFill>
                  <a:schemeClr val="tx1">
                    <a:alpha val="60000"/>
                  </a:schemeClr>
                </a:solidFill>
                <a:latin typeface="HK Grotesk Bold"/>
                <a:ea typeface="HK Grotesk Bold"/>
                <a:cs typeface="HK Grotesk Bold"/>
                <a:sym typeface="HK Grotesk Bold"/>
              </a:rPr>
              <a:t>01</a:t>
            </a:r>
          </a:p>
        </p:txBody>
      </p:sp>
    </p:spTree>
    <p:extLst>
      <p:ext uri="{BB962C8B-B14F-4D97-AF65-F5344CB8AC3E}">
        <p14:creationId xmlns:p14="http://schemas.microsoft.com/office/powerpoint/2010/main" val="39563213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449800" y="-6743700"/>
            <a:ext cx="12256213" cy="10963740"/>
          </a:xfrm>
          <a:custGeom>
            <a:avLst/>
            <a:gdLst/>
            <a:ahLst/>
            <a:cxnLst/>
            <a:rect l="l" t="t" r="r" b="b"/>
            <a:pathLst>
              <a:path w="12256213" h="10963740">
                <a:moveTo>
                  <a:pt x="0" y="0"/>
                </a:moveTo>
                <a:lnTo>
                  <a:pt x="12256214" y="0"/>
                </a:lnTo>
                <a:lnTo>
                  <a:pt x="12256214" y="10963740"/>
                </a:lnTo>
                <a:lnTo>
                  <a:pt x="0" y="10963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flipH="1">
            <a:off x="-9158194" y="-6492729"/>
            <a:ext cx="12256213" cy="10963740"/>
          </a:xfrm>
          <a:custGeom>
            <a:avLst/>
            <a:gdLst/>
            <a:ahLst/>
            <a:cxnLst/>
            <a:rect l="l" t="t" r="r" b="b"/>
            <a:pathLst>
              <a:path w="12256213" h="10963740">
                <a:moveTo>
                  <a:pt x="12256214" y="0"/>
                </a:moveTo>
                <a:lnTo>
                  <a:pt x="0" y="0"/>
                </a:lnTo>
                <a:lnTo>
                  <a:pt x="0" y="10963740"/>
                </a:lnTo>
                <a:lnTo>
                  <a:pt x="12256214" y="10963740"/>
                </a:lnTo>
                <a:lnTo>
                  <a:pt x="1225621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7924800" y="4112719"/>
            <a:ext cx="2438400" cy="1670304"/>
          </a:xfrm>
          <a:custGeom>
            <a:avLst/>
            <a:gdLst/>
            <a:ahLst/>
            <a:cxnLst/>
            <a:rect l="l" t="t" r="r" b="b"/>
            <a:pathLst>
              <a:path w="4693621" h="3215130">
                <a:moveTo>
                  <a:pt x="0" y="0"/>
                </a:moveTo>
                <a:lnTo>
                  <a:pt x="4693620" y="0"/>
                </a:lnTo>
                <a:lnTo>
                  <a:pt x="4693620" y="3215130"/>
                </a:lnTo>
                <a:lnTo>
                  <a:pt x="0" y="3215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sp>
        <p:nvSpPr>
          <p:cNvPr id="9" name="ZoneTexte 8">
            <a:extLst>
              <a:ext uri="{FF2B5EF4-FFF2-40B4-BE49-F238E27FC236}">
                <a16:creationId xmlns:a16="http://schemas.microsoft.com/office/drawing/2014/main" id="{1C67E9FE-6B46-E25B-B27E-FAEAA06ABD24}"/>
              </a:ext>
            </a:extLst>
          </p:cNvPr>
          <p:cNvSpPr txBox="1"/>
          <p:nvPr/>
        </p:nvSpPr>
        <p:spPr>
          <a:xfrm>
            <a:off x="2347118" y="3541970"/>
            <a:ext cx="4053682" cy="461665"/>
          </a:xfrm>
          <a:prstGeom prst="rect">
            <a:avLst/>
          </a:prstGeom>
          <a:noFill/>
        </p:spPr>
        <p:txBody>
          <a:bodyPr wrap="square" rtlCol="0">
            <a:spAutoFit/>
          </a:bodyPr>
          <a:lstStyle/>
          <a:p>
            <a:r>
              <a:rPr lang="fr-FR" sz="2400" dirty="0">
                <a:latin typeface="Roboto Mono Bold" panose="020B0604020202020204" charset="0"/>
                <a:ea typeface="Roboto Mono Bold" panose="020B0604020202020204" charset="0"/>
              </a:rPr>
              <a:t>Groupe fondé en 1990</a:t>
            </a:r>
          </a:p>
        </p:txBody>
      </p:sp>
      <p:pic>
        <p:nvPicPr>
          <p:cNvPr id="6151" name="Picture 7">
            <a:extLst>
              <a:ext uri="{FF2B5EF4-FFF2-40B4-BE49-F238E27FC236}">
                <a16:creationId xmlns:a16="http://schemas.microsoft.com/office/drawing/2014/main" id="{F8C11B5A-EADB-5C7C-6375-A2F1D48C8F2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1193022" y="7794753"/>
            <a:ext cx="1752600" cy="17526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50CBC9D-8D9C-9C39-AA57-342E98EC98EB}"/>
              </a:ext>
            </a:extLst>
          </p:cNvPr>
          <p:cNvSpPr txBox="1"/>
          <p:nvPr/>
        </p:nvSpPr>
        <p:spPr>
          <a:xfrm>
            <a:off x="2987335" y="8439293"/>
            <a:ext cx="6172200" cy="707886"/>
          </a:xfrm>
          <a:prstGeom prst="rect">
            <a:avLst/>
          </a:prstGeom>
          <a:noFill/>
        </p:spPr>
        <p:txBody>
          <a:bodyPr wrap="square" rtlCol="0">
            <a:spAutoFit/>
          </a:bodyPr>
          <a:lstStyle/>
          <a:p>
            <a:r>
              <a:rPr lang="fr-FR" sz="2000" dirty="0">
                <a:latin typeface="Roboto Mono Bold" panose="020B0604020202020204" charset="0"/>
                <a:ea typeface="Roboto Mono Bold" panose="020B0604020202020204" charset="0"/>
              </a:rPr>
              <a:t>Spécialisé dans la transformation digitale des entreprises</a:t>
            </a:r>
          </a:p>
        </p:txBody>
      </p:sp>
      <p:sp>
        <p:nvSpPr>
          <p:cNvPr id="13" name="ZoneTexte 12">
            <a:extLst>
              <a:ext uri="{FF2B5EF4-FFF2-40B4-BE49-F238E27FC236}">
                <a16:creationId xmlns:a16="http://schemas.microsoft.com/office/drawing/2014/main" id="{38A79DBD-F6EF-DC68-5138-13A89BDAEFFE}"/>
              </a:ext>
            </a:extLst>
          </p:cNvPr>
          <p:cNvSpPr txBox="1"/>
          <p:nvPr/>
        </p:nvSpPr>
        <p:spPr>
          <a:xfrm>
            <a:off x="13742921" y="4112565"/>
            <a:ext cx="5224954" cy="369332"/>
          </a:xfrm>
          <a:prstGeom prst="rect">
            <a:avLst/>
          </a:prstGeom>
          <a:noFill/>
        </p:spPr>
        <p:txBody>
          <a:bodyPr wrap="square" rtlCol="0">
            <a:spAutoFit/>
          </a:bodyPr>
          <a:lstStyle/>
          <a:p>
            <a:pPr algn="l" rtl="0" eaLnBrk="1" latinLnBrk="0" hangingPunct="1">
              <a:buClrTx/>
              <a:buSzPts val="2400"/>
            </a:pPr>
            <a:r>
              <a:rPr lang="fr-FR" sz="1800" kern="1200" dirty="0">
                <a:solidFill>
                  <a:srgbClr val="000000"/>
                </a:solidFill>
                <a:effectLst/>
                <a:latin typeface="Roboto Mono Bold" panose="020B0604020202020204" charset="0"/>
                <a:ea typeface="Roboto Mono Bold" panose="020B0604020202020204" charset="0"/>
                <a:cs typeface="+mn-cs"/>
              </a:rPr>
              <a:t>Présent dans plus de 10 pays</a:t>
            </a:r>
            <a:endParaRPr lang="fr-FR" dirty="0"/>
          </a:p>
        </p:txBody>
      </p:sp>
      <p:sp>
        <p:nvSpPr>
          <p:cNvPr id="14" name="ZoneTexte 13">
            <a:extLst>
              <a:ext uri="{FF2B5EF4-FFF2-40B4-BE49-F238E27FC236}">
                <a16:creationId xmlns:a16="http://schemas.microsoft.com/office/drawing/2014/main" id="{2881D336-5154-C5FF-CC94-1666E84D377E}"/>
              </a:ext>
            </a:extLst>
          </p:cNvPr>
          <p:cNvSpPr txBox="1"/>
          <p:nvPr/>
        </p:nvSpPr>
        <p:spPr>
          <a:xfrm>
            <a:off x="13128965" y="8209388"/>
            <a:ext cx="4343400" cy="923330"/>
          </a:xfrm>
          <a:prstGeom prst="rect">
            <a:avLst/>
          </a:prstGeom>
          <a:noFill/>
        </p:spPr>
        <p:txBody>
          <a:bodyPr wrap="square" rtlCol="0">
            <a:spAutoFit/>
          </a:bodyPr>
          <a:lstStyle/>
          <a:p>
            <a:r>
              <a:rPr lang="fr-FR" dirty="0">
                <a:latin typeface="Roboto Mono Bold" panose="020B0604020202020204" charset="0"/>
                <a:ea typeface="Roboto Mono Bold" panose="020B0604020202020204" charset="0"/>
              </a:rPr>
              <a:t>Travaille avec de grands comptes internationaux</a:t>
            </a:r>
          </a:p>
          <a:p>
            <a:endParaRPr lang="fr-FR" dirty="0"/>
          </a:p>
        </p:txBody>
      </p:sp>
      <p:sp>
        <p:nvSpPr>
          <p:cNvPr id="17" name="ZoneTexte 16">
            <a:extLst>
              <a:ext uri="{FF2B5EF4-FFF2-40B4-BE49-F238E27FC236}">
                <a16:creationId xmlns:a16="http://schemas.microsoft.com/office/drawing/2014/main" id="{67F8C0BB-4B8D-C059-E7F4-B904C59BFC35}"/>
              </a:ext>
            </a:extLst>
          </p:cNvPr>
          <p:cNvSpPr txBox="1"/>
          <p:nvPr/>
        </p:nvSpPr>
        <p:spPr>
          <a:xfrm>
            <a:off x="9997754" y="1154282"/>
            <a:ext cx="5829300" cy="646331"/>
          </a:xfrm>
          <a:prstGeom prst="rect">
            <a:avLst/>
          </a:prstGeom>
          <a:noFill/>
        </p:spPr>
        <p:txBody>
          <a:bodyPr wrap="square" rtlCol="0">
            <a:spAutoFit/>
          </a:bodyPr>
          <a:lstStyle/>
          <a:p>
            <a:r>
              <a:rPr lang="fr-FR" dirty="0">
                <a:solidFill>
                  <a:srgbClr val="000000"/>
                </a:solidFill>
                <a:latin typeface="Roboto Mono Bold" panose="020B0604020202020204" charset="0"/>
                <a:ea typeface="Roboto Mono Bold" panose="020B0604020202020204" charset="0"/>
              </a:rPr>
              <a:t>Activités : développement web, mobile, UX/UI, e-commerce, cloud, data, IA</a:t>
            </a:r>
            <a:endParaRPr lang="fr-FR" dirty="0"/>
          </a:p>
        </p:txBody>
      </p:sp>
      <p:pic>
        <p:nvPicPr>
          <p:cNvPr id="6165" name="Picture 21" descr="Download Earth, Blue, Land. Royalty-Free Vector Graphic - Pixabay">
            <a:extLst>
              <a:ext uri="{FF2B5EF4-FFF2-40B4-BE49-F238E27FC236}">
                <a16:creationId xmlns:a16="http://schemas.microsoft.com/office/drawing/2014/main" id="{0B85FBCF-265D-0EA3-186F-D4EF2CF12D9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3709" y="2957897"/>
            <a:ext cx="15494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6167" name="Picture 23" descr="Activities Generic gradient fill icon | Freepik">
            <a:extLst>
              <a:ext uri="{FF2B5EF4-FFF2-40B4-BE49-F238E27FC236}">
                <a16:creationId xmlns:a16="http://schemas.microsoft.com/office/drawing/2014/main" id="{1726371D-530D-8624-E54A-F3FF1254A5B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23359" y="767330"/>
            <a:ext cx="1326045" cy="1326045"/>
          </a:xfrm>
          <a:prstGeom prst="rect">
            <a:avLst/>
          </a:prstGeom>
          <a:noFill/>
          <a:extLst>
            <a:ext uri="{909E8E84-426E-40DD-AFC4-6F175D3DCCD1}">
              <a14:hiddenFill xmlns:a14="http://schemas.microsoft.com/office/drawing/2010/main">
                <a:solidFill>
                  <a:srgbClr val="FFFFFF"/>
                </a:solidFill>
              </a14:hiddenFill>
            </a:ext>
          </a:extLst>
        </p:spPr>
      </p:pic>
      <p:pic>
        <p:nvPicPr>
          <p:cNvPr id="6169" name="Picture 25" descr="Map Pin Generic Blue icon | Freepik">
            <a:extLst>
              <a:ext uri="{FF2B5EF4-FFF2-40B4-BE49-F238E27FC236}">
                <a16:creationId xmlns:a16="http://schemas.microsoft.com/office/drawing/2014/main" id="{BAE9F2B1-C8E9-99EC-D367-B372B54986D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127627" y="3573331"/>
            <a:ext cx="1447800" cy="1447800"/>
          </a:xfrm>
          <a:prstGeom prst="rect">
            <a:avLst/>
          </a:prstGeom>
          <a:noFill/>
          <a:extLst>
            <a:ext uri="{909E8E84-426E-40DD-AFC4-6F175D3DCCD1}">
              <a14:hiddenFill xmlns:a14="http://schemas.microsoft.com/office/drawing/2010/main">
                <a:solidFill>
                  <a:srgbClr val="FFFFFF"/>
                </a:solidFill>
              </a14:hiddenFill>
            </a:ext>
          </a:extLst>
        </p:spPr>
      </p:pic>
      <p:pic>
        <p:nvPicPr>
          <p:cNvPr id="6171" name="Picture 27" descr="Partnership Icon Photos PNG Transparent Background, Free Download #10388 -  FreeIconsPNG">
            <a:extLst>
              <a:ext uri="{FF2B5EF4-FFF2-40B4-BE49-F238E27FC236}">
                <a16:creationId xmlns:a16="http://schemas.microsoft.com/office/drawing/2014/main" id="{FCAD385C-7EB6-8158-51A1-295FE44AE2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75127" y="7677150"/>
            <a:ext cx="1905000" cy="180975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57E7EAC7-5352-3E1A-51C7-E514D3345A37}"/>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3/34</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65"/>
                                        </p:tgtEl>
                                        <p:attrNameLst>
                                          <p:attrName>style.visibility</p:attrName>
                                        </p:attrNameLst>
                                      </p:cBhvr>
                                      <p:to>
                                        <p:strVal val="visible"/>
                                      </p:to>
                                    </p:set>
                                    <p:animEffect transition="in" filter="fade">
                                      <p:cBhvr>
                                        <p:cTn id="7" dur="500"/>
                                        <p:tgtEl>
                                          <p:spTgt spid="61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6151"/>
                                        </p:tgtEl>
                                        <p:attrNameLst>
                                          <p:attrName>style.visibility</p:attrName>
                                        </p:attrNameLst>
                                      </p:cBhvr>
                                      <p:to>
                                        <p:strVal val="visible"/>
                                      </p:to>
                                    </p:set>
                                    <p:animEffect transition="in" filter="fade">
                                      <p:cBhvr>
                                        <p:cTn id="18" dur="500"/>
                                        <p:tgtEl>
                                          <p:spTgt spid="615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nodeType="withEffect">
                                  <p:stCondLst>
                                    <p:cond delay="0"/>
                                  </p:stCondLst>
                                  <p:childTnLst>
                                    <p:set>
                                      <p:cBhvr>
                                        <p:cTn id="25" dur="1" fill="hold">
                                          <p:stCondLst>
                                            <p:cond delay="0"/>
                                          </p:stCondLst>
                                        </p:cTn>
                                        <p:tgtEl>
                                          <p:spTgt spid="6167"/>
                                        </p:tgtEl>
                                        <p:attrNameLst>
                                          <p:attrName>style.visibility</p:attrName>
                                        </p:attrNameLst>
                                      </p:cBhvr>
                                      <p:to>
                                        <p:strVal val="visible"/>
                                      </p:to>
                                    </p:set>
                                    <p:animEffect transition="in" filter="fade">
                                      <p:cBhvr>
                                        <p:cTn id="26" dur="500"/>
                                        <p:tgtEl>
                                          <p:spTgt spid="616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69"/>
                                        </p:tgtEl>
                                        <p:attrNameLst>
                                          <p:attrName>style.visibility</p:attrName>
                                        </p:attrNameLst>
                                      </p:cBhvr>
                                      <p:to>
                                        <p:strVal val="visible"/>
                                      </p:to>
                                    </p:set>
                                    <p:animEffect transition="in" filter="fade">
                                      <p:cBhvr>
                                        <p:cTn id="31" dur="500"/>
                                        <p:tgtEl>
                                          <p:spTgt spid="616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171"/>
                                        </p:tgtEl>
                                        <p:attrNameLst>
                                          <p:attrName>style.visibility</p:attrName>
                                        </p:attrNameLst>
                                      </p:cBhvr>
                                      <p:to>
                                        <p:strVal val="visible"/>
                                      </p:to>
                                    </p:set>
                                    <p:animEffect transition="in" filter="fade">
                                      <p:cBhvr>
                                        <p:cTn id="39" dur="500"/>
                                        <p:tgtEl>
                                          <p:spTgt spid="617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3DEFA-FE66-53D7-06C5-F1455371C0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175472-47A4-37A8-7527-46C2E383A647}"/>
              </a:ext>
            </a:extLst>
          </p:cNvPr>
          <p:cNvSpPr/>
          <p:nvPr/>
        </p:nvSpPr>
        <p:spPr>
          <a:xfrm>
            <a:off x="17449800" y="-6743700"/>
            <a:ext cx="12256213" cy="10963740"/>
          </a:xfrm>
          <a:custGeom>
            <a:avLst/>
            <a:gdLst/>
            <a:ahLst/>
            <a:cxnLst/>
            <a:rect l="l" t="t" r="r" b="b"/>
            <a:pathLst>
              <a:path w="12256213" h="10963740">
                <a:moveTo>
                  <a:pt x="0" y="0"/>
                </a:moveTo>
                <a:lnTo>
                  <a:pt x="12256214" y="0"/>
                </a:lnTo>
                <a:lnTo>
                  <a:pt x="12256214" y="10963740"/>
                </a:lnTo>
                <a:lnTo>
                  <a:pt x="0" y="10963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a:extLst>
              <a:ext uri="{FF2B5EF4-FFF2-40B4-BE49-F238E27FC236}">
                <a16:creationId xmlns:a16="http://schemas.microsoft.com/office/drawing/2014/main" id="{EB0514D8-E711-098E-1A31-249EF4C9949B}"/>
              </a:ext>
            </a:extLst>
          </p:cNvPr>
          <p:cNvSpPr/>
          <p:nvPr/>
        </p:nvSpPr>
        <p:spPr>
          <a:xfrm flipH="1">
            <a:off x="-9158194" y="-6492729"/>
            <a:ext cx="12256213" cy="10963740"/>
          </a:xfrm>
          <a:custGeom>
            <a:avLst/>
            <a:gdLst/>
            <a:ahLst/>
            <a:cxnLst/>
            <a:rect l="l" t="t" r="r" b="b"/>
            <a:pathLst>
              <a:path w="12256213" h="10963740">
                <a:moveTo>
                  <a:pt x="12256214" y="0"/>
                </a:moveTo>
                <a:lnTo>
                  <a:pt x="0" y="0"/>
                </a:lnTo>
                <a:lnTo>
                  <a:pt x="0" y="10963740"/>
                </a:lnTo>
                <a:lnTo>
                  <a:pt x="12256214" y="10963740"/>
                </a:lnTo>
                <a:lnTo>
                  <a:pt x="1225621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a:extLst>
              <a:ext uri="{FF2B5EF4-FFF2-40B4-BE49-F238E27FC236}">
                <a16:creationId xmlns:a16="http://schemas.microsoft.com/office/drawing/2014/main" id="{CB85B295-F702-DB5B-6480-C94481384300}"/>
              </a:ext>
            </a:extLst>
          </p:cNvPr>
          <p:cNvSpPr/>
          <p:nvPr/>
        </p:nvSpPr>
        <p:spPr>
          <a:xfrm>
            <a:off x="855858" y="3924300"/>
            <a:ext cx="2997981" cy="2053617"/>
          </a:xfrm>
          <a:custGeom>
            <a:avLst/>
            <a:gdLst/>
            <a:ahLst/>
            <a:cxnLst/>
            <a:rect l="l" t="t" r="r" b="b"/>
            <a:pathLst>
              <a:path w="4693621" h="3215130">
                <a:moveTo>
                  <a:pt x="0" y="0"/>
                </a:moveTo>
                <a:lnTo>
                  <a:pt x="4693620" y="0"/>
                </a:lnTo>
                <a:lnTo>
                  <a:pt x="4693620" y="3215130"/>
                </a:lnTo>
                <a:lnTo>
                  <a:pt x="0" y="32151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fr-FR" dirty="0"/>
          </a:p>
        </p:txBody>
      </p:sp>
      <p:pic>
        <p:nvPicPr>
          <p:cNvPr id="15" name="Image 14" descr="Une image contenant texte, carte&#10;&#10;Le contenu généré par l’IA peut être incorrect.">
            <a:extLst>
              <a:ext uri="{FF2B5EF4-FFF2-40B4-BE49-F238E27FC236}">
                <a16:creationId xmlns:a16="http://schemas.microsoft.com/office/drawing/2014/main" id="{48BF279E-1660-9C88-8175-E3D57CA904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4800" y="0"/>
            <a:ext cx="10319361" cy="10319361"/>
          </a:xfrm>
          <a:prstGeom prst="rect">
            <a:avLst/>
          </a:prstGeom>
        </p:spPr>
      </p:pic>
      <p:sp>
        <p:nvSpPr>
          <p:cNvPr id="16" name="Ellipse 15">
            <a:extLst>
              <a:ext uri="{FF2B5EF4-FFF2-40B4-BE49-F238E27FC236}">
                <a16:creationId xmlns:a16="http://schemas.microsoft.com/office/drawing/2014/main" id="{6D497C5B-94D1-4489-5F04-35CACBB19814}"/>
              </a:ext>
            </a:extLst>
          </p:cNvPr>
          <p:cNvSpPr/>
          <p:nvPr/>
        </p:nvSpPr>
        <p:spPr>
          <a:xfrm>
            <a:off x="12344400" y="647700"/>
            <a:ext cx="1219200" cy="1219200"/>
          </a:xfrm>
          <a:prstGeom prst="ellipse">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CB4ED7B3-2FEB-206B-7300-6835A6178E2D}"/>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4/34</a:t>
            </a:r>
          </a:p>
        </p:txBody>
      </p:sp>
    </p:spTree>
    <p:extLst>
      <p:ext uri="{BB962C8B-B14F-4D97-AF65-F5344CB8AC3E}">
        <p14:creationId xmlns:p14="http://schemas.microsoft.com/office/powerpoint/2010/main" val="14550174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38716" y="-4803022"/>
            <a:ext cx="12256213" cy="10963740"/>
          </a:xfrm>
          <a:custGeom>
            <a:avLst/>
            <a:gdLst/>
            <a:ahLst/>
            <a:cxnLst/>
            <a:rect l="l" t="t" r="r" b="b"/>
            <a:pathLst>
              <a:path w="12256213" h="10963740">
                <a:moveTo>
                  <a:pt x="0" y="0"/>
                </a:moveTo>
                <a:lnTo>
                  <a:pt x="12256214" y="0"/>
                </a:lnTo>
                <a:lnTo>
                  <a:pt x="12256214" y="10963740"/>
                </a:lnTo>
                <a:lnTo>
                  <a:pt x="0" y="10963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flipH="1">
            <a:off x="-9158194" y="-6492729"/>
            <a:ext cx="12256213" cy="10963740"/>
          </a:xfrm>
          <a:custGeom>
            <a:avLst/>
            <a:gdLst/>
            <a:ahLst/>
            <a:cxnLst/>
            <a:rect l="l" t="t" r="r" b="b"/>
            <a:pathLst>
              <a:path w="12256213" h="10963740">
                <a:moveTo>
                  <a:pt x="12256214" y="0"/>
                </a:moveTo>
                <a:lnTo>
                  <a:pt x="0" y="0"/>
                </a:lnTo>
                <a:lnTo>
                  <a:pt x="0" y="10963740"/>
                </a:lnTo>
                <a:lnTo>
                  <a:pt x="12256214" y="10963740"/>
                </a:lnTo>
                <a:lnTo>
                  <a:pt x="1225621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586041" y="2855653"/>
            <a:ext cx="7188980" cy="1560045"/>
          </a:xfrm>
          <a:custGeom>
            <a:avLst/>
            <a:gdLst/>
            <a:ahLst/>
            <a:cxnLst/>
            <a:rect l="l" t="t" r="r" b="b"/>
            <a:pathLst>
              <a:path w="11263330" h="2444200">
                <a:moveTo>
                  <a:pt x="0" y="0"/>
                </a:moveTo>
                <a:lnTo>
                  <a:pt x="11263329" y="0"/>
                </a:lnTo>
                <a:lnTo>
                  <a:pt x="11263329" y="2444199"/>
                </a:lnTo>
                <a:lnTo>
                  <a:pt x="0" y="2444199"/>
                </a:lnTo>
                <a:lnTo>
                  <a:pt x="0" y="0"/>
                </a:lnTo>
                <a:close/>
              </a:path>
            </a:pathLst>
          </a:custGeom>
          <a:blipFill>
            <a:blip r:embed="rId5"/>
            <a:stretch>
              <a:fillRect/>
            </a:stretch>
          </a:blipFill>
        </p:spPr>
        <p:txBody>
          <a:bodyPr/>
          <a:lstStyle/>
          <a:p>
            <a:endParaRPr lang="fr-FR"/>
          </a:p>
        </p:txBody>
      </p:sp>
      <p:sp>
        <p:nvSpPr>
          <p:cNvPr id="5" name="Freeform 5"/>
          <p:cNvSpPr/>
          <p:nvPr/>
        </p:nvSpPr>
        <p:spPr>
          <a:xfrm>
            <a:off x="9372600" y="2861217"/>
            <a:ext cx="5523567" cy="1633380"/>
          </a:xfrm>
          <a:custGeom>
            <a:avLst/>
            <a:gdLst/>
            <a:ahLst/>
            <a:cxnLst/>
            <a:rect l="l" t="t" r="r" b="b"/>
            <a:pathLst>
              <a:path w="7694334" h="2275300">
                <a:moveTo>
                  <a:pt x="0" y="0"/>
                </a:moveTo>
                <a:lnTo>
                  <a:pt x="7694334" y="0"/>
                </a:lnTo>
                <a:lnTo>
                  <a:pt x="7694334" y="2275300"/>
                </a:lnTo>
                <a:lnTo>
                  <a:pt x="0" y="2275300"/>
                </a:lnTo>
                <a:lnTo>
                  <a:pt x="0" y="0"/>
                </a:lnTo>
                <a:close/>
              </a:path>
            </a:pathLst>
          </a:custGeom>
          <a:blipFill>
            <a:blip r:embed="rId6"/>
            <a:stretch>
              <a:fillRect/>
            </a:stretch>
          </a:blipFill>
        </p:spPr>
        <p:txBody>
          <a:bodyPr/>
          <a:lstStyle/>
          <a:p>
            <a:endParaRPr lang="fr-FR"/>
          </a:p>
        </p:txBody>
      </p:sp>
      <p:sp>
        <p:nvSpPr>
          <p:cNvPr id="6" name="ZoneTexte 5">
            <a:extLst>
              <a:ext uri="{FF2B5EF4-FFF2-40B4-BE49-F238E27FC236}">
                <a16:creationId xmlns:a16="http://schemas.microsoft.com/office/drawing/2014/main" id="{968F26DA-8918-4842-7750-48673F2ED309}"/>
              </a:ext>
            </a:extLst>
          </p:cNvPr>
          <p:cNvSpPr txBox="1"/>
          <p:nvPr/>
        </p:nvSpPr>
        <p:spPr>
          <a:xfrm>
            <a:off x="1024568" y="4991100"/>
            <a:ext cx="7543800" cy="1077218"/>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Acteur majeur de la distribution de pièces automobiles en France</a:t>
            </a:r>
          </a:p>
        </p:txBody>
      </p:sp>
      <p:sp>
        <p:nvSpPr>
          <p:cNvPr id="7" name="ZoneTexte 6">
            <a:extLst>
              <a:ext uri="{FF2B5EF4-FFF2-40B4-BE49-F238E27FC236}">
                <a16:creationId xmlns:a16="http://schemas.microsoft.com/office/drawing/2014/main" id="{D6E39E46-CFF3-0527-F053-08298324961E}"/>
              </a:ext>
            </a:extLst>
          </p:cNvPr>
          <p:cNvSpPr txBox="1"/>
          <p:nvPr/>
        </p:nvSpPr>
        <p:spPr>
          <a:xfrm>
            <a:off x="8839200" y="4991100"/>
            <a:ext cx="7543800" cy="2062103"/>
          </a:xfrm>
          <a:prstGeom prst="rect">
            <a:avLst/>
          </a:prstGeom>
          <a:noFill/>
        </p:spPr>
        <p:txBody>
          <a:bodyPr wrap="square" rtlCol="0">
            <a:spAutoFit/>
          </a:bodyPr>
          <a:lstStyle/>
          <a:p>
            <a:pPr marL="457200" indent="-457200">
              <a:buFont typeface="Arial" panose="020B0604020202020204" pitchFamily="34" charset="0"/>
              <a:buChar char="•"/>
            </a:pPr>
            <a:r>
              <a:rPr lang="fr-FR" sz="3200" dirty="0">
                <a:latin typeface="Cormorant Garamond" panose="00000500000000000000" pitchFamily="2" charset="0"/>
              </a:rPr>
              <a:t>Plateforme e-commerce B2B destinée aux garages et réparateurs </a:t>
            </a:r>
          </a:p>
          <a:p>
            <a:pPr marL="457200" indent="-457200">
              <a:buFont typeface="Arial" panose="020B0604020202020204" pitchFamily="34" charset="0"/>
              <a:buChar char="•"/>
            </a:pPr>
            <a:r>
              <a:rPr lang="fr-FR" sz="3200" dirty="0">
                <a:latin typeface="Cormorant Garamond" panose="00000500000000000000" pitchFamily="2" charset="0"/>
              </a:rPr>
              <a:t>Projet développé par SQLI pour le compte d’</a:t>
            </a:r>
            <a:r>
              <a:rPr lang="fr-FR" sz="3200" dirty="0" err="1">
                <a:latin typeface="Cormorant Garamond" panose="00000500000000000000" pitchFamily="2" charset="0"/>
              </a:rPr>
              <a:t>Autodistribution</a:t>
            </a:r>
            <a:r>
              <a:rPr lang="fr-FR" sz="3200" dirty="0">
                <a:latin typeface="Cormorant Garamond" panose="00000500000000000000" pitchFamily="2" charset="0"/>
              </a:rPr>
              <a:t> </a:t>
            </a:r>
          </a:p>
        </p:txBody>
      </p:sp>
      <p:sp>
        <p:nvSpPr>
          <p:cNvPr id="9" name="ZoneTexte 8">
            <a:extLst>
              <a:ext uri="{FF2B5EF4-FFF2-40B4-BE49-F238E27FC236}">
                <a16:creationId xmlns:a16="http://schemas.microsoft.com/office/drawing/2014/main" id="{1B820F81-3D56-E659-182C-4D7AC4B8C21E}"/>
              </a:ext>
            </a:extLst>
          </p:cNvPr>
          <p:cNvSpPr txBox="1"/>
          <p:nvPr/>
        </p:nvSpPr>
        <p:spPr>
          <a:xfrm>
            <a:off x="5257800" y="7734300"/>
            <a:ext cx="8001000" cy="1354217"/>
          </a:xfrm>
          <a:prstGeom prst="rect">
            <a:avLst/>
          </a:prstGeom>
          <a:noFill/>
        </p:spPr>
        <p:txBody>
          <a:bodyPr wrap="square" rtlCol="0">
            <a:spAutoFit/>
          </a:bodyPr>
          <a:lstStyle/>
          <a:p>
            <a:r>
              <a:rPr lang="fr-FR" sz="3200" dirty="0">
                <a:latin typeface="Cormorant Garamond" panose="00000500000000000000" pitchFamily="2" charset="0"/>
              </a:rPr>
              <a:t>Objectif : garantir la stabilité, la sécurité et la maintenabilité de la plateforme</a:t>
            </a:r>
          </a:p>
          <a:p>
            <a:endParaRPr lang="fr-FR" dirty="0"/>
          </a:p>
        </p:txBody>
      </p:sp>
      <p:sp>
        <p:nvSpPr>
          <p:cNvPr id="11" name="ZoneTexte 10">
            <a:extLst>
              <a:ext uri="{FF2B5EF4-FFF2-40B4-BE49-F238E27FC236}">
                <a16:creationId xmlns:a16="http://schemas.microsoft.com/office/drawing/2014/main" id="{C109970A-F0F0-B860-7FCD-C5AB3C5C6B4E}"/>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5/34</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038716" y="-4803022"/>
            <a:ext cx="12256213" cy="10963740"/>
          </a:xfrm>
          <a:custGeom>
            <a:avLst/>
            <a:gdLst/>
            <a:ahLst/>
            <a:cxnLst/>
            <a:rect l="l" t="t" r="r" b="b"/>
            <a:pathLst>
              <a:path w="12256213" h="10963740">
                <a:moveTo>
                  <a:pt x="0" y="0"/>
                </a:moveTo>
                <a:lnTo>
                  <a:pt x="12256214" y="0"/>
                </a:lnTo>
                <a:lnTo>
                  <a:pt x="12256214" y="10963740"/>
                </a:lnTo>
                <a:lnTo>
                  <a:pt x="0" y="109637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flipH="1">
            <a:off x="-9158194" y="-6492729"/>
            <a:ext cx="12256213" cy="10963740"/>
          </a:xfrm>
          <a:custGeom>
            <a:avLst/>
            <a:gdLst/>
            <a:ahLst/>
            <a:cxnLst/>
            <a:rect l="l" t="t" r="r" b="b"/>
            <a:pathLst>
              <a:path w="12256213" h="10963740">
                <a:moveTo>
                  <a:pt x="12256214" y="0"/>
                </a:moveTo>
                <a:lnTo>
                  <a:pt x="0" y="0"/>
                </a:lnTo>
                <a:lnTo>
                  <a:pt x="0" y="10963740"/>
                </a:lnTo>
                <a:lnTo>
                  <a:pt x="12256214" y="10963740"/>
                </a:lnTo>
                <a:lnTo>
                  <a:pt x="1225621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2585945" y="3502997"/>
            <a:ext cx="2594710" cy="2594710"/>
          </a:xfrm>
          <a:custGeom>
            <a:avLst/>
            <a:gdLst/>
            <a:ahLst/>
            <a:cxnLst/>
            <a:rect l="l" t="t" r="r" b="b"/>
            <a:pathLst>
              <a:path w="2594710" h="2594710">
                <a:moveTo>
                  <a:pt x="0" y="0"/>
                </a:moveTo>
                <a:lnTo>
                  <a:pt x="2594711" y="0"/>
                </a:lnTo>
                <a:lnTo>
                  <a:pt x="2594711" y="2594710"/>
                </a:lnTo>
                <a:lnTo>
                  <a:pt x="0" y="2594710"/>
                </a:lnTo>
                <a:lnTo>
                  <a:pt x="0" y="0"/>
                </a:lnTo>
                <a:close/>
              </a:path>
            </a:pathLst>
          </a:custGeom>
          <a:blipFill>
            <a:blip r:embed="rId5"/>
            <a:stretch>
              <a:fillRect/>
            </a:stretch>
          </a:blipFill>
        </p:spPr>
        <p:txBody>
          <a:bodyPr/>
          <a:lstStyle/>
          <a:p>
            <a:endParaRPr lang="fr-FR"/>
          </a:p>
        </p:txBody>
      </p:sp>
      <p:sp>
        <p:nvSpPr>
          <p:cNvPr id="5" name="Freeform 5"/>
          <p:cNvSpPr/>
          <p:nvPr/>
        </p:nvSpPr>
        <p:spPr>
          <a:xfrm>
            <a:off x="12162754" y="4018902"/>
            <a:ext cx="3521158" cy="1901425"/>
          </a:xfrm>
          <a:custGeom>
            <a:avLst/>
            <a:gdLst/>
            <a:ahLst/>
            <a:cxnLst/>
            <a:rect l="l" t="t" r="r" b="b"/>
            <a:pathLst>
              <a:path w="3521158" h="1901425">
                <a:moveTo>
                  <a:pt x="0" y="0"/>
                </a:moveTo>
                <a:lnTo>
                  <a:pt x="3521158" y="0"/>
                </a:lnTo>
                <a:lnTo>
                  <a:pt x="3521158" y="1901425"/>
                </a:lnTo>
                <a:lnTo>
                  <a:pt x="0" y="1901425"/>
                </a:lnTo>
                <a:lnTo>
                  <a:pt x="0" y="0"/>
                </a:lnTo>
                <a:close/>
              </a:path>
            </a:pathLst>
          </a:custGeom>
          <a:blipFill>
            <a:blip r:embed="rId6"/>
            <a:stretch>
              <a:fillRect/>
            </a:stretch>
          </a:blipFill>
        </p:spPr>
        <p:txBody>
          <a:bodyPr/>
          <a:lstStyle/>
          <a:p>
            <a:endParaRPr lang="fr-FR"/>
          </a:p>
        </p:txBody>
      </p:sp>
      <p:sp>
        <p:nvSpPr>
          <p:cNvPr id="6" name="TextBox 6"/>
          <p:cNvSpPr txBox="1"/>
          <p:nvPr/>
        </p:nvSpPr>
        <p:spPr>
          <a:xfrm>
            <a:off x="6781801" y="1174765"/>
            <a:ext cx="3896326" cy="655179"/>
          </a:xfrm>
          <a:prstGeom prst="rect">
            <a:avLst/>
          </a:prstGeom>
        </p:spPr>
        <p:txBody>
          <a:bodyPr wrap="square" lIns="0" tIns="0" rIns="0" bIns="0" rtlCol="0" anchor="t">
            <a:spAutoFit/>
          </a:bodyPr>
          <a:lstStyle/>
          <a:p>
            <a:pPr marL="0" lvl="0" indent="0" algn="ctr">
              <a:lnSpc>
                <a:spcPts val="5292"/>
              </a:lnSpc>
              <a:spcBef>
                <a:spcPct val="0"/>
              </a:spcBef>
            </a:pPr>
            <a:r>
              <a:rPr lang="en-US" sz="3780" b="1" dirty="0" err="1">
                <a:solidFill>
                  <a:srgbClr val="1C53A3"/>
                </a:solidFill>
                <a:latin typeface="Cormorant Garamond" panose="00000500000000000000" pitchFamily="2" charset="0"/>
                <a:ea typeface="Roboto Mono Bold" panose="020B0604020202020204" charset="0"/>
                <a:cs typeface="Halant Medium"/>
                <a:sym typeface="Halant Medium"/>
              </a:rPr>
              <a:t>Problématique</a:t>
            </a:r>
            <a:r>
              <a:rPr lang="en-US" sz="3780" b="1" dirty="0">
                <a:solidFill>
                  <a:srgbClr val="1C53A3"/>
                </a:solidFill>
                <a:latin typeface="Halant Medium"/>
                <a:ea typeface="Halant Medium"/>
                <a:cs typeface="Halant Medium"/>
                <a:sym typeface="Halant Medium"/>
              </a:rPr>
              <a:t> </a:t>
            </a:r>
          </a:p>
        </p:txBody>
      </p:sp>
      <p:sp>
        <p:nvSpPr>
          <p:cNvPr id="7" name="TextBox 7"/>
          <p:cNvSpPr txBox="1"/>
          <p:nvPr/>
        </p:nvSpPr>
        <p:spPr>
          <a:xfrm>
            <a:off x="12414348" y="6273586"/>
            <a:ext cx="3269564" cy="1549463"/>
          </a:xfrm>
          <a:prstGeom prst="rect">
            <a:avLst/>
          </a:prstGeom>
        </p:spPr>
        <p:txBody>
          <a:bodyPr lIns="0" tIns="0" rIns="0" bIns="0" rtlCol="0" anchor="t">
            <a:spAutoFit/>
          </a:bodyPr>
          <a:lstStyle/>
          <a:p>
            <a:pPr algn="ctr">
              <a:lnSpc>
                <a:spcPts val="6199"/>
              </a:lnSpc>
            </a:pPr>
            <a:r>
              <a:rPr lang="en-US" sz="3200" b="1" dirty="0">
                <a:solidFill>
                  <a:srgbClr val="000000"/>
                </a:solidFill>
                <a:latin typeface="Cormorant Garamond" panose="00000500000000000000" pitchFamily="2" charset="0"/>
                <a:ea typeface="Roboto Mono Bold"/>
                <a:cs typeface="Roboto Mono Bold"/>
                <a:sym typeface="Roboto Mono Bold"/>
              </a:rPr>
              <a:t>PHP</a:t>
            </a:r>
          </a:p>
          <a:p>
            <a:pPr algn="ctr">
              <a:lnSpc>
                <a:spcPts val="6199"/>
              </a:lnSpc>
            </a:pPr>
            <a:r>
              <a:rPr lang="en-US" sz="3200" dirty="0">
                <a:solidFill>
                  <a:srgbClr val="000000"/>
                </a:solidFill>
                <a:latin typeface="Halant Medium" panose="020B0604020202020204" charset="0"/>
                <a:ea typeface="Roboto Mono Bold"/>
                <a:cs typeface="Halant Medium" panose="020B0604020202020204" charset="0"/>
                <a:sym typeface="Roboto Mono Bold"/>
              </a:rPr>
              <a:t>v7.3</a:t>
            </a:r>
          </a:p>
        </p:txBody>
      </p:sp>
      <p:sp>
        <p:nvSpPr>
          <p:cNvPr id="8" name="TextBox 8"/>
          <p:cNvSpPr txBox="1"/>
          <p:nvPr/>
        </p:nvSpPr>
        <p:spPr>
          <a:xfrm>
            <a:off x="1597240" y="6277001"/>
            <a:ext cx="4572119" cy="1728999"/>
          </a:xfrm>
          <a:prstGeom prst="rect">
            <a:avLst/>
          </a:prstGeom>
        </p:spPr>
        <p:txBody>
          <a:bodyPr lIns="0" tIns="0" rIns="0" bIns="0" rtlCol="0" anchor="t">
            <a:spAutoFit/>
          </a:bodyPr>
          <a:lstStyle/>
          <a:p>
            <a:pPr algn="ctr">
              <a:lnSpc>
                <a:spcPts val="6999"/>
              </a:lnSpc>
              <a:spcBef>
                <a:spcPct val="0"/>
              </a:spcBef>
            </a:pPr>
            <a:r>
              <a:rPr lang="en-US" sz="3200" b="1" dirty="0">
                <a:solidFill>
                  <a:srgbClr val="000000"/>
                </a:solidFill>
                <a:latin typeface="Cormorant Garamond" panose="00000500000000000000" pitchFamily="2" charset="0"/>
                <a:ea typeface="Roboto Mono Bold"/>
                <a:cs typeface="Roboto Mono Bold"/>
                <a:sym typeface="Roboto Mono Bold"/>
              </a:rPr>
              <a:t>Symfony </a:t>
            </a:r>
          </a:p>
          <a:p>
            <a:pPr algn="ctr">
              <a:lnSpc>
                <a:spcPts val="6999"/>
              </a:lnSpc>
              <a:spcBef>
                <a:spcPct val="0"/>
              </a:spcBef>
            </a:pPr>
            <a:r>
              <a:rPr lang="en-US" sz="3200" dirty="0">
                <a:solidFill>
                  <a:srgbClr val="000000"/>
                </a:solidFill>
                <a:latin typeface="Halant Medium" panose="020B0604020202020204" charset="0"/>
                <a:ea typeface="Roboto Mono Bold"/>
                <a:cs typeface="Halant Medium" panose="020B0604020202020204" charset="0"/>
                <a:sym typeface="Roboto Mono Bold"/>
              </a:rPr>
              <a:t>v5.4</a:t>
            </a:r>
          </a:p>
        </p:txBody>
      </p:sp>
      <p:sp>
        <p:nvSpPr>
          <p:cNvPr id="10" name="ZoneTexte 9">
            <a:extLst>
              <a:ext uri="{FF2B5EF4-FFF2-40B4-BE49-F238E27FC236}">
                <a16:creationId xmlns:a16="http://schemas.microsoft.com/office/drawing/2014/main" id="{5AA22D12-D1AD-05E4-C150-95D214D3452E}"/>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6/34</a:t>
            </a:r>
          </a:p>
        </p:txBody>
      </p:sp>
      <p:sp>
        <p:nvSpPr>
          <p:cNvPr id="9" name="ZoneTexte 8">
            <a:extLst>
              <a:ext uri="{FF2B5EF4-FFF2-40B4-BE49-F238E27FC236}">
                <a16:creationId xmlns:a16="http://schemas.microsoft.com/office/drawing/2014/main" id="{DAAD3576-2E99-7336-9F9C-1110756B769A}"/>
              </a:ext>
            </a:extLst>
          </p:cNvPr>
          <p:cNvSpPr txBox="1"/>
          <p:nvPr/>
        </p:nvSpPr>
        <p:spPr>
          <a:xfrm>
            <a:off x="5199705" y="8527460"/>
            <a:ext cx="7543800" cy="584775"/>
          </a:xfrm>
          <a:prstGeom prst="rect">
            <a:avLst/>
          </a:prstGeom>
          <a:noFill/>
        </p:spPr>
        <p:txBody>
          <a:bodyPr wrap="square" rtlCol="0">
            <a:spAutoFit/>
          </a:bodyPr>
          <a:lstStyle/>
          <a:p>
            <a:pPr algn="ctr"/>
            <a:r>
              <a:rPr lang="fr-FR" sz="3200" dirty="0">
                <a:latin typeface="Cormorant Garamond" panose="00000500000000000000" pitchFamily="2" charset="0"/>
              </a:rPr>
              <a:t>Deux versions obsolètes</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5874007" y="-7822693"/>
            <a:ext cx="12256213" cy="10963740"/>
          </a:xfrm>
          <a:custGeom>
            <a:avLst/>
            <a:gdLst/>
            <a:ahLst/>
            <a:cxnLst/>
            <a:rect l="l" t="t" r="r" b="b"/>
            <a:pathLst>
              <a:path w="12256213" h="10963740">
                <a:moveTo>
                  <a:pt x="12256214" y="0"/>
                </a:moveTo>
                <a:lnTo>
                  <a:pt x="0" y="0"/>
                </a:lnTo>
                <a:lnTo>
                  <a:pt x="0" y="10963740"/>
                </a:lnTo>
                <a:lnTo>
                  <a:pt x="12256214" y="10963740"/>
                </a:lnTo>
                <a:lnTo>
                  <a:pt x="12256214"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3" name="Freeform 3"/>
          <p:cNvSpPr/>
          <p:nvPr/>
        </p:nvSpPr>
        <p:spPr>
          <a:xfrm flipV="1">
            <a:off x="4343400" y="8522361"/>
            <a:ext cx="12256213" cy="10963740"/>
          </a:xfrm>
          <a:custGeom>
            <a:avLst/>
            <a:gdLst/>
            <a:ahLst/>
            <a:cxnLst/>
            <a:rect l="l" t="t" r="r" b="b"/>
            <a:pathLst>
              <a:path w="12256213" h="10963740">
                <a:moveTo>
                  <a:pt x="0" y="10963740"/>
                </a:moveTo>
                <a:lnTo>
                  <a:pt x="12256213" y="10963740"/>
                </a:lnTo>
                <a:lnTo>
                  <a:pt x="12256213" y="0"/>
                </a:lnTo>
                <a:lnTo>
                  <a:pt x="0" y="0"/>
                </a:lnTo>
                <a:lnTo>
                  <a:pt x="0" y="1096374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fr-FR"/>
          </a:p>
        </p:txBody>
      </p:sp>
      <p:sp>
        <p:nvSpPr>
          <p:cNvPr id="4" name="Freeform 4"/>
          <p:cNvSpPr/>
          <p:nvPr/>
        </p:nvSpPr>
        <p:spPr>
          <a:xfrm>
            <a:off x="1723470" y="1763410"/>
            <a:ext cx="13986934" cy="6395046"/>
          </a:xfrm>
          <a:custGeom>
            <a:avLst/>
            <a:gdLst/>
            <a:ahLst/>
            <a:cxnLst/>
            <a:rect l="l" t="t" r="r" b="b"/>
            <a:pathLst>
              <a:path w="13986934" h="6395046">
                <a:moveTo>
                  <a:pt x="0" y="0"/>
                </a:moveTo>
                <a:lnTo>
                  <a:pt x="13986934" y="0"/>
                </a:lnTo>
                <a:lnTo>
                  <a:pt x="13986934" y="6395045"/>
                </a:lnTo>
                <a:lnTo>
                  <a:pt x="0" y="6395045"/>
                </a:lnTo>
                <a:lnTo>
                  <a:pt x="0" y="0"/>
                </a:lnTo>
                <a:close/>
              </a:path>
            </a:pathLst>
          </a:custGeom>
          <a:blipFill>
            <a:blip r:embed="rId5"/>
            <a:stretch>
              <a:fillRect l="-187" r="-187"/>
            </a:stretch>
          </a:blipFill>
        </p:spPr>
        <p:txBody>
          <a:bodyPr/>
          <a:lstStyle/>
          <a:p>
            <a:endParaRPr lang="fr-FR"/>
          </a:p>
        </p:txBody>
      </p:sp>
      <p:sp>
        <p:nvSpPr>
          <p:cNvPr id="5" name="Freeform 4">
            <a:extLst>
              <a:ext uri="{FF2B5EF4-FFF2-40B4-BE49-F238E27FC236}">
                <a16:creationId xmlns:a16="http://schemas.microsoft.com/office/drawing/2014/main" id="{2BADC021-5062-6C72-AC47-9CD976B0590C}"/>
              </a:ext>
            </a:extLst>
          </p:cNvPr>
          <p:cNvSpPr/>
          <p:nvPr/>
        </p:nvSpPr>
        <p:spPr>
          <a:xfrm>
            <a:off x="254100" y="4748815"/>
            <a:ext cx="18033900" cy="1420170"/>
          </a:xfrm>
          <a:custGeom>
            <a:avLst/>
            <a:gdLst/>
            <a:ahLst/>
            <a:cxnLst/>
            <a:rect l="l" t="t" r="r" b="b"/>
            <a:pathLst>
              <a:path w="18033900" h="1420170">
                <a:moveTo>
                  <a:pt x="0" y="0"/>
                </a:moveTo>
                <a:lnTo>
                  <a:pt x="18033900" y="0"/>
                </a:lnTo>
                <a:lnTo>
                  <a:pt x="18033900" y="1420170"/>
                </a:lnTo>
                <a:lnTo>
                  <a:pt x="0" y="1420170"/>
                </a:lnTo>
                <a:lnTo>
                  <a:pt x="0" y="0"/>
                </a:lnTo>
                <a:close/>
              </a:path>
            </a:pathLst>
          </a:custGeom>
          <a:blipFill>
            <a:blip r:embed="rId6"/>
            <a:stretch>
              <a:fillRect/>
            </a:stretch>
          </a:blipFill>
        </p:spPr>
        <p:txBody>
          <a:bodyPr/>
          <a:lstStyle/>
          <a:p>
            <a:endParaRPr lang="fr-FR"/>
          </a:p>
        </p:txBody>
      </p:sp>
      <p:sp>
        <p:nvSpPr>
          <p:cNvPr id="6" name="Freeform 5">
            <a:extLst>
              <a:ext uri="{FF2B5EF4-FFF2-40B4-BE49-F238E27FC236}">
                <a16:creationId xmlns:a16="http://schemas.microsoft.com/office/drawing/2014/main" id="{9987D635-9DE0-C7AC-40B5-3762B9D8E2D3}"/>
              </a:ext>
            </a:extLst>
          </p:cNvPr>
          <p:cNvSpPr/>
          <p:nvPr/>
        </p:nvSpPr>
        <p:spPr>
          <a:xfrm>
            <a:off x="3493371" y="6945241"/>
            <a:ext cx="5942401" cy="974734"/>
          </a:xfrm>
          <a:custGeom>
            <a:avLst/>
            <a:gdLst/>
            <a:ahLst/>
            <a:cxnLst/>
            <a:rect l="l" t="t" r="r" b="b"/>
            <a:pathLst>
              <a:path w="5942401" h="974734">
                <a:moveTo>
                  <a:pt x="0" y="0"/>
                </a:moveTo>
                <a:lnTo>
                  <a:pt x="5942400" y="0"/>
                </a:lnTo>
                <a:lnTo>
                  <a:pt x="5942400" y="974733"/>
                </a:lnTo>
                <a:lnTo>
                  <a:pt x="0" y="974733"/>
                </a:lnTo>
                <a:lnTo>
                  <a:pt x="0" y="0"/>
                </a:lnTo>
                <a:close/>
              </a:path>
            </a:pathLst>
          </a:custGeom>
          <a:blipFill>
            <a:blip r:embed="rId7"/>
            <a:stretch>
              <a:fillRect r="-90180"/>
            </a:stretch>
          </a:blipFill>
        </p:spPr>
        <p:txBody>
          <a:bodyPr/>
          <a:lstStyle/>
          <a:p>
            <a:endParaRPr lang="fr-FR"/>
          </a:p>
        </p:txBody>
      </p:sp>
      <p:sp>
        <p:nvSpPr>
          <p:cNvPr id="10" name="Freeform 4">
            <a:extLst>
              <a:ext uri="{FF2B5EF4-FFF2-40B4-BE49-F238E27FC236}">
                <a16:creationId xmlns:a16="http://schemas.microsoft.com/office/drawing/2014/main" id="{6015C0EE-EB8B-8FC7-AAA6-540FDBD9A05C}"/>
              </a:ext>
            </a:extLst>
          </p:cNvPr>
          <p:cNvSpPr/>
          <p:nvPr/>
        </p:nvSpPr>
        <p:spPr>
          <a:xfrm>
            <a:off x="3493371" y="6911966"/>
            <a:ext cx="5942401" cy="974734"/>
          </a:xfrm>
          <a:custGeom>
            <a:avLst/>
            <a:gdLst/>
            <a:ahLst/>
            <a:cxnLst/>
            <a:rect l="l" t="t" r="r" b="b"/>
            <a:pathLst>
              <a:path w="5942401" h="974734">
                <a:moveTo>
                  <a:pt x="0" y="0"/>
                </a:moveTo>
                <a:lnTo>
                  <a:pt x="5942400" y="0"/>
                </a:lnTo>
                <a:lnTo>
                  <a:pt x="5942400" y="974733"/>
                </a:lnTo>
                <a:lnTo>
                  <a:pt x="0" y="974733"/>
                </a:lnTo>
                <a:lnTo>
                  <a:pt x="0" y="0"/>
                </a:lnTo>
                <a:close/>
              </a:path>
            </a:pathLst>
          </a:custGeom>
          <a:blipFill>
            <a:blip r:embed="rId7"/>
            <a:stretch>
              <a:fillRect r="-90180"/>
            </a:stretch>
          </a:blipFill>
        </p:spPr>
        <p:txBody>
          <a:bodyPr/>
          <a:lstStyle/>
          <a:p>
            <a:endParaRPr lang="fr-FR"/>
          </a:p>
        </p:txBody>
      </p:sp>
      <p:sp>
        <p:nvSpPr>
          <p:cNvPr id="11" name="Freeform 5">
            <a:extLst>
              <a:ext uri="{FF2B5EF4-FFF2-40B4-BE49-F238E27FC236}">
                <a16:creationId xmlns:a16="http://schemas.microsoft.com/office/drawing/2014/main" id="{6BBBA675-CB70-E3F3-417B-2BEA359256BD}"/>
              </a:ext>
            </a:extLst>
          </p:cNvPr>
          <p:cNvSpPr/>
          <p:nvPr/>
        </p:nvSpPr>
        <p:spPr>
          <a:xfrm>
            <a:off x="196950" y="4678939"/>
            <a:ext cx="17590526" cy="725609"/>
          </a:xfrm>
          <a:custGeom>
            <a:avLst/>
            <a:gdLst/>
            <a:ahLst/>
            <a:cxnLst/>
            <a:rect l="l" t="t" r="r" b="b"/>
            <a:pathLst>
              <a:path w="17590526" h="725609">
                <a:moveTo>
                  <a:pt x="0" y="0"/>
                </a:moveTo>
                <a:lnTo>
                  <a:pt x="17590526" y="0"/>
                </a:lnTo>
                <a:lnTo>
                  <a:pt x="17590526" y="725609"/>
                </a:lnTo>
                <a:lnTo>
                  <a:pt x="0" y="725609"/>
                </a:lnTo>
                <a:lnTo>
                  <a:pt x="0" y="0"/>
                </a:lnTo>
                <a:close/>
              </a:path>
            </a:pathLst>
          </a:custGeom>
          <a:blipFill>
            <a:blip r:embed="rId8"/>
            <a:stretch>
              <a:fillRect/>
            </a:stretch>
          </a:blipFill>
        </p:spPr>
        <p:txBody>
          <a:bodyPr/>
          <a:lstStyle/>
          <a:p>
            <a:endParaRPr lang="fr-FR"/>
          </a:p>
        </p:txBody>
      </p:sp>
      <p:sp>
        <p:nvSpPr>
          <p:cNvPr id="12" name="Freeform 6">
            <a:extLst>
              <a:ext uri="{FF2B5EF4-FFF2-40B4-BE49-F238E27FC236}">
                <a16:creationId xmlns:a16="http://schemas.microsoft.com/office/drawing/2014/main" id="{7E4188C7-2BED-A7B3-F51A-B74F2ECE972A}"/>
              </a:ext>
            </a:extLst>
          </p:cNvPr>
          <p:cNvSpPr/>
          <p:nvPr/>
        </p:nvSpPr>
        <p:spPr>
          <a:xfrm>
            <a:off x="254100" y="5404548"/>
            <a:ext cx="17590526" cy="747597"/>
          </a:xfrm>
          <a:custGeom>
            <a:avLst/>
            <a:gdLst/>
            <a:ahLst/>
            <a:cxnLst/>
            <a:rect l="l" t="t" r="r" b="b"/>
            <a:pathLst>
              <a:path w="17590526" h="747597">
                <a:moveTo>
                  <a:pt x="0" y="0"/>
                </a:moveTo>
                <a:lnTo>
                  <a:pt x="17590526" y="0"/>
                </a:lnTo>
                <a:lnTo>
                  <a:pt x="17590526" y="747598"/>
                </a:lnTo>
                <a:lnTo>
                  <a:pt x="0" y="747598"/>
                </a:lnTo>
                <a:lnTo>
                  <a:pt x="0" y="0"/>
                </a:lnTo>
                <a:close/>
              </a:path>
            </a:pathLst>
          </a:custGeom>
          <a:blipFill>
            <a:blip r:embed="rId9"/>
            <a:stretch>
              <a:fillRect/>
            </a:stretch>
          </a:blipFill>
        </p:spPr>
        <p:txBody>
          <a:bodyPr/>
          <a:lstStyle/>
          <a:p>
            <a:endParaRPr lang="fr-FR"/>
          </a:p>
        </p:txBody>
      </p:sp>
      <p:sp>
        <p:nvSpPr>
          <p:cNvPr id="14" name="ZoneTexte 13">
            <a:extLst>
              <a:ext uri="{FF2B5EF4-FFF2-40B4-BE49-F238E27FC236}">
                <a16:creationId xmlns:a16="http://schemas.microsoft.com/office/drawing/2014/main" id="{034B45AE-EBAB-DDA6-4E2E-AA1BDE8AC344}"/>
              </a:ext>
            </a:extLst>
          </p:cNvPr>
          <p:cNvSpPr txBox="1"/>
          <p:nvPr/>
        </p:nvSpPr>
        <p:spPr>
          <a:xfrm>
            <a:off x="15925800" y="9258300"/>
            <a:ext cx="1676400" cy="523220"/>
          </a:xfrm>
          <a:prstGeom prst="rect">
            <a:avLst/>
          </a:prstGeom>
          <a:noFill/>
        </p:spPr>
        <p:txBody>
          <a:bodyPr wrap="square" rtlCol="0">
            <a:spAutoFit/>
          </a:bodyPr>
          <a:lstStyle/>
          <a:p>
            <a:r>
              <a:rPr lang="fr-FR" sz="2800" dirty="0">
                <a:latin typeface="Goudy Old Style" panose="02020502050305020303" pitchFamily="18" charset="0"/>
              </a:rPr>
              <a:t>7/34</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11"/>
                                        </p:tgtEl>
                                      </p:cBhvr>
                                    </p:animEffect>
                                    <p:set>
                                      <p:cBhvr>
                                        <p:cTn id="39" dur="1" fill="hold">
                                          <p:stCondLst>
                                            <p:cond delay="499"/>
                                          </p:stCondLst>
                                        </p:cTn>
                                        <p:tgtEl>
                                          <p:spTgt spid="11"/>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ntr" presetSubtype="0" fill="hold" grpId="1"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10" grpId="0" animBg="1"/>
      <p:bldP spid="10" grpId="1" animBg="1"/>
      <p:bldP spid="11" grpId="0" animBg="1"/>
      <p:bldP spid="11" grpId="1" animBg="1"/>
      <p:bldP spid="12" grpId="0" animBg="1"/>
      <p:bldP spid="12"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1866</TotalTime>
  <Words>3458</Words>
  <Application>Microsoft Office PowerPoint</Application>
  <PresentationFormat>Personnalisé</PresentationFormat>
  <Paragraphs>414</Paragraphs>
  <Slides>38</Slides>
  <Notes>38</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38</vt:i4>
      </vt:variant>
    </vt:vector>
  </HeadingPairs>
  <TitlesOfParts>
    <vt:vector size="49" baseType="lpstr">
      <vt:lpstr>Open Sauce Semi-Bold</vt:lpstr>
      <vt:lpstr>Calibri</vt:lpstr>
      <vt:lpstr>Halant Medium</vt:lpstr>
      <vt:lpstr>Be Vietnam</vt:lpstr>
      <vt:lpstr>Wingdings</vt:lpstr>
      <vt:lpstr>Cormorant Garamond</vt:lpstr>
      <vt:lpstr>Roboto Mono Bold</vt:lpstr>
      <vt:lpstr>HK Grotesk Bold</vt:lpstr>
      <vt:lpstr>Arial</vt:lpstr>
      <vt:lpstr>Goudy Old Style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PFE Migration d'Autossimo</dc:title>
  <cp:lastModifiedBy>Mohamed-Amine Benali</cp:lastModifiedBy>
  <cp:revision>12</cp:revision>
  <dcterms:created xsi:type="dcterms:W3CDTF">2006-08-16T00:00:00Z</dcterms:created>
  <dcterms:modified xsi:type="dcterms:W3CDTF">2025-06-28T19:13:00Z</dcterms:modified>
  <dc:identifier>DAGrcgFkByk</dc:identifier>
</cp:coreProperties>
</file>